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73" r:id="rId2"/>
    <p:sldId id="3096" r:id="rId3"/>
    <p:sldId id="637" r:id="rId4"/>
    <p:sldId id="3230" r:id="rId5"/>
    <p:sldId id="5049" r:id="rId6"/>
    <p:sldId id="5218" r:id="rId7"/>
    <p:sldId id="5219" r:id="rId8"/>
    <p:sldId id="521" r:id="rId9"/>
    <p:sldId id="266" r:id="rId10"/>
    <p:sldId id="299" r:id="rId11"/>
    <p:sldId id="5185" r:id="rId12"/>
    <p:sldId id="5221" r:id="rId13"/>
    <p:sldId id="5222" r:id="rId14"/>
    <p:sldId id="5223" r:id="rId15"/>
    <p:sldId id="5226" r:id="rId16"/>
    <p:sldId id="5149" r:id="rId17"/>
    <p:sldId id="3167" r:id="rId18"/>
    <p:sldId id="5177" r:id="rId19"/>
    <p:sldId id="5176" r:id="rId20"/>
    <p:sldId id="3199" r:id="rId21"/>
    <p:sldId id="5224" r:id="rId22"/>
    <p:sldId id="5220" r:id="rId23"/>
    <p:sldId id="394" r:id="rId24"/>
    <p:sldId id="484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u Jiezhong" initials="Q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49240"/>
    <a:srgbClr val="F5E3D4"/>
    <a:srgbClr val="0D359C"/>
    <a:srgbClr val="2B00CC"/>
    <a:srgbClr val="FAFFD4"/>
    <a:srgbClr val="3470C0"/>
    <a:srgbClr val="C8EEFF"/>
    <a:srgbClr val="619CD4"/>
    <a:srgbClr val="418C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918" autoAdjust="0"/>
    <p:restoredTop sz="91877"/>
  </p:normalViewPr>
  <p:slideViewPr>
    <p:cSldViewPr>
      <p:cViewPr varScale="1">
        <p:scale>
          <a:sx n="104" d="100"/>
          <a:sy n="104" d="100"/>
        </p:scale>
        <p:origin x="1614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kumimoji="1" sz="12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ea typeface="宋体" charset="0"/>
              </a:defRPr>
            </a:lvl1pPr>
          </a:lstStyle>
          <a:p>
            <a:pPr>
              <a:defRPr/>
            </a:pPr>
            <a:fld id="{DFB29DEB-A172-CC41-B065-4231C17208F1}" type="datetimeFigureOut">
              <a:rPr lang="zh-CN" altLang="en-US"/>
              <a:pPr>
                <a:defRPr/>
              </a:pPr>
              <a:t>2020/12/23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kumimoji="1" sz="12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ea typeface="宋体" charset="0"/>
              </a:defRPr>
            </a:lvl1pPr>
          </a:lstStyle>
          <a:p>
            <a:pPr>
              <a:defRPr/>
            </a:pPr>
            <a:fld id="{2F4CBABB-A084-0E4E-B3DE-17E8C11BFA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charset="0"/>
              </a:defRPr>
            </a:lvl1pPr>
          </a:lstStyle>
          <a:p>
            <a:pPr>
              <a:defRPr/>
            </a:pPr>
            <a:fld id="{8D0EB22F-76D4-DA4E-B375-AE891F67E3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rnetminer.org/viewperson.do?naid=996398&amp;name=Geoffrey%20Hinto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604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ED256B-D2C5-4367-863D-A027DA51FC41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7159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0EB22F-76D4-DA4E-B375-AE891F67E33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69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kumimoji="1" lang="zh-CN" altLang="en-US" dirty="0"/>
              <a:t>目前的收费以云服务为主，以</a:t>
            </a:r>
            <a:r>
              <a:rPr kumimoji="1" lang="en-US" altLang="zh-CN" dirty="0" err="1"/>
              <a:t>accout</a:t>
            </a:r>
            <a:r>
              <a:rPr kumimoji="1" lang="zh-CN" altLang="en-US" dirty="0"/>
              <a:t>的模式来服务。</a:t>
            </a:r>
            <a:r>
              <a:rPr kumimoji="1" lang="en-US" altLang="zh-CN" dirty="0"/>
              <a:t>60%~70%</a:t>
            </a:r>
            <a:r>
              <a:rPr kumimoji="1" lang="zh-CN" altLang="en-US" dirty="0"/>
              <a:t>的客户是这样。</a:t>
            </a:r>
            <a:endParaRPr kumimoji="1" lang="en-US" altLang="zh-CN" dirty="0"/>
          </a:p>
          <a:p>
            <a:pPr marL="171450" lvl="0" indent="-171450">
              <a:buFontTx/>
              <a:buChar char="-"/>
            </a:pPr>
            <a:r>
              <a:rPr kumimoji="1" lang="en-US" altLang="zh-CN" dirty="0"/>
              <a:t>20~30%</a:t>
            </a:r>
            <a:r>
              <a:rPr kumimoji="1" lang="zh-CN" altLang="en-US" dirty="0"/>
              <a:t>是定制化的输出</a:t>
            </a:r>
            <a:endParaRPr kumimoji="1" lang="en-US" altLang="zh-CN" dirty="0"/>
          </a:p>
          <a:p>
            <a:pPr marL="171450" lvl="0" indent="-1714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0EB22F-76D4-DA4E-B375-AE891F67E33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6187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8494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0EB22F-76D4-DA4E-B375-AE891F67E33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872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b="1" dirty="0">
                <a:ea typeface="宋体" charset="-122"/>
              </a:rPr>
              <a:t>John Ross Quinlan (Sydney</a:t>
            </a:r>
            <a:r>
              <a:rPr lang="en-US" altLang="zh-CN" b="1" baseline="0" dirty="0">
                <a:ea typeface="宋体" charset="-122"/>
              </a:rPr>
              <a:t> U.-&gt;</a:t>
            </a:r>
            <a:r>
              <a:rPr lang="en-US" altLang="zh-CN" b="1" dirty="0" err="1">
                <a:ea typeface="宋体" charset="-122"/>
              </a:rPr>
              <a:t>RuleQuest</a:t>
            </a:r>
            <a:r>
              <a:rPr lang="en-US" altLang="zh-CN" b="1" dirty="0">
                <a:ea typeface="宋体" charset="-122"/>
              </a:rPr>
              <a:t>)</a:t>
            </a:r>
          </a:p>
          <a:p>
            <a:endParaRPr lang="en-US" altLang="zh-CN" b="1" dirty="0">
              <a:ea typeface="宋体" charset="-122"/>
            </a:endParaRPr>
          </a:p>
          <a:p>
            <a:r>
              <a:rPr lang="en-US" altLang="zh-CN" b="1" dirty="0" err="1">
                <a:ea typeface="宋体" charset="-122"/>
              </a:rPr>
              <a:t>Svm</a:t>
            </a:r>
            <a:r>
              <a:rPr lang="en-US" altLang="zh-CN" b="1" dirty="0">
                <a:ea typeface="宋体" charset="-122"/>
              </a:rPr>
              <a:t>: John </a:t>
            </a:r>
            <a:r>
              <a:rPr lang="en-US" altLang="zh-CN" b="1" dirty="0" err="1">
                <a:ea typeface="宋体" charset="-122"/>
              </a:rPr>
              <a:t>Shawe</a:t>
            </a:r>
            <a:r>
              <a:rPr lang="en-US" altLang="zh-CN" b="1" dirty="0">
                <a:ea typeface="宋体" charset="-122"/>
              </a:rPr>
              <a:t>-Taylor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ea typeface="宋体" charset="-122"/>
              </a:rPr>
              <a:t>Deep learning: </a:t>
            </a:r>
            <a:r>
              <a:rPr lang="en-US" altLang="zh-CN" b="1" dirty="0">
                <a:ea typeface="宋体" charset="-122"/>
                <a:hlinkClick r:id="rId3" invalidUrl="http://arnetminer.org/viewperson.do?naid=996398&amp;name=Geoffrey Hinton"/>
              </a:rPr>
              <a:t>Geoffrey Hinton</a:t>
            </a:r>
            <a:r>
              <a:rPr lang="en-US" altLang="zh-CN" b="1" dirty="0">
                <a:ea typeface="宋体" charset="-122"/>
              </a:rPr>
              <a:t> (DNN),</a:t>
            </a:r>
            <a:r>
              <a:rPr lang="en-US" altLang="zh-CN" b="1" baseline="0" dirty="0">
                <a:ea typeface="宋体" charset="-122"/>
              </a:rPr>
              <a:t> </a:t>
            </a:r>
            <a:r>
              <a:rPr lang="en-US" altLang="zh-CN" b="1" baseline="0" dirty="0" err="1">
                <a:ea typeface="宋体" charset="-122"/>
              </a:rPr>
              <a:t>Yoshua</a:t>
            </a:r>
            <a:r>
              <a:rPr lang="en-US" altLang="zh-CN" b="1" baseline="0" dirty="0">
                <a:ea typeface="宋体" charset="-122"/>
              </a:rPr>
              <a:t> </a:t>
            </a:r>
            <a:r>
              <a:rPr lang="en-US" altLang="zh-CN" b="1" baseline="0" dirty="0" err="1">
                <a:ea typeface="宋体" charset="-122"/>
              </a:rPr>
              <a:t>Bengio</a:t>
            </a:r>
            <a:r>
              <a:rPr lang="en-US" altLang="zh-CN" b="1" baseline="0" dirty="0">
                <a:ea typeface="宋体" charset="-122"/>
              </a:rPr>
              <a:t> (DNN), Andrew Ng, Yann </a:t>
            </a:r>
            <a:r>
              <a:rPr lang="en-US" altLang="zh-CN" b="1" baseline="0" dirty="0" err="1">
                <a:ea typeface="宋体" charset="-122"/>
              </a:rPr>
              <a:t>LeCun</a:t>
            </a:r>
            <a:r>
              <a:rPr lang="en-US" altLang="zh-CN" b="1" baseline="0" dirty="0">
                <a:ea typeface="宋体" charset="-122"/>
              </a:rPr>
              <a:t> (CNN)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>
              <a:ea typeface="宋体" charset="-122"/>
            </a:endParaRPr>
          </a:p>
          <a:p>
            <a:r>
              <a:rPr lang="en-US" altLang="zh-CN" b="1" dirty="0">
                <a:ea typeface="宋体" charset="-122"/>
              </a:rPr>
              <a:t>TM: </a:t>
            </a:r>
            <a:r>
              <a:rPr lang="en-US" altLang="zh-CN" b="1" dirty="0" err="1">
                <a:ea typeface="宋体" charset="-122"/>
              </a:rPr>
              <a:t>thomas</a:t>
            </a:r>
            <a:r>
              <a:rPr lang="en-US" altLang="zh-CN" b="1" dirty="0">
                <a:ea typeface="宋体" charset="-122"/>
              </a:rPr>
              <a:t> </a:t>
            </a:r>
            <a:r>
              <a:rPr lang="en-US" altLang="zh-CN" b="1" dirty="0" err="1">
                <a:ea typeface="宋体" charset="-122"/>
              </a:rPr>
              <a:t>hofmann</a:t>
            </a:r>
            <a:r>
              <a:rPr lang="en-US" altLang="zh-CN" b="1" baseline="0" dirty="0">
                <a:ea typeface="宋体" charset="-122"/>
              </a:rPr>
              <a:t>, </a:t>
            </a:r>
            <a:r>
              <a:rPr lang="en-US" altLang="zh-CN" b="1" dirty="0" err="1">
                <a:ea typeface="宋体" charset="-122"/>
              </a:rPr>
              <a:t>Padhraic</a:t>
            </a:r>
            <a:r>
              <a:rPr lang="en-US" altLang="zh-CN" b="1" dirty="0">
                <a:ea typeface="宋体" charset="-122"/>
              </a:rPr>
              <a:t> Smyth, </a:t>
            </a:r>
          </a:p>
          <a:p>
            <a:endParaRPr lang="en-US" altLang="zh-CN" b="1" dirty="0">
              <a:ea typeface="宋体" charset="-122"/>
            </a:endParaRPr>
          </a:p>
          <a:p>
            <a:r>
              <a:rPr lang="en-US" altLang="zh-CN" b="1" dirty="0">
                <a:ea typeface="宋体" charset="-122"/>
              </a:rPr>
              <a:t>HMM:</a:t>
            </a:r>
            <a:r>
              <a:rPr lang="en-US" altLang="zh-CN" b="1" baseline="0" dirty="0">
                <a:ea typeface="宋体" charset="-122"/>
              </a:rPr>
              <a:t> math (Leonard Esau Baum), </a:t>
            </a:r>
          </a:p>
          <a:p>
            <a:endParaRPr lang="en-US" altLang="zh-CN" b="1" dirty="0">
              <a:ea typeface="宋体" charset="-122"/>
            </a:endParaRPr>
          </a:p>
          <a:p>
            <a:r>
              <a:rPr lang="en-US" altLang="zh-CN" b="1" dirty="0">
                <a:ea typeface="宋体" charset="-122"/>
              </a:rPr>
              <a:t>GM: Brendan J. Frey, </a:t>
            </a:r>
            <a:r>
              <a:rPr lang="en-US" altLang="zh-CN" b="1" dirty="0" err="1">
                <a:ea typeface="宋体" charset="-122"/>
              </a:rPr>
              <a:t>Zoubin</a:t>
            </a:r>
            <a:r>
              <a:rPr lang="en-US" altLang="zh-CN" b="1" dirty="0">
                <a:ea typeface="宋体" charset="-122"/>
              </a:rPr>
              <a:t> </a:t>
            </a:r>
            <a:r>
              <a:rPr lang="en-US" altLang="zh-CN" b="1" dirty="0" err="1">
                <a:ea typeface="宋体" charset="-122"/>
              </a:rPr>
              <a:t>Ghahramani</a:t>
            </a:r>
            <a:r>
              <a:rPr lang="en-US" altLang="zh-CN" b="1" dirty="0">
                <a:ea typeface="宋体" charset="-122"/>
              </a:rPr>
              <a:t> (Iran, in Cambridge), </a:t>
            </a:r>
            <a:r>
              <a:rPr lang="en-US" altLang="zh-CN" dirty="0" err="1">
                <a:ea typeface="宋体" charset="-122"/>
              </a:rPr>
              <a:t>daphne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 err="1">
                <a:ea typeface="宋体" charset="-122"/>
              </a:rPr>
              <a:t>koller</a:t>
            </a:r>
            <a:r>
              <a:rPr lang="en-US" altLang="zh-CN" dirty="0">
                <a:ea typeface="宋体" charset="-122"/>
              </a:rPr>
              <a:t>, Michael</a:t>
            </a:r>
            <a:r>
              <a:rPr lang="en-US" altLang="zh-CN" baseline="0" dirty="0">
                <a:ea typeface="宋体" charset="-122"/>
              </a:rPr>
              <a:t> Jordan, David </a:t>
            </a:r>
            <a:r>
              <a:rPr lang="en-US" altLang="zh-CN" baseline="0" dirty="0" err="1">
                <a:ea typeface="宋体" charset="-122"/>
              </a:rPr>
              <a:t>Blei</a:t>
            </a:r>
            <a:endParaRPr lang="en-US" altLang="zh-CN" baseline="0" dirty="0">
              <a:ea typeface="宋体" charset="-122"/>
            </a:endParaRPr>
          </a:p>
          <a:p>
            <a:endParaRPr lang="en-US" altLang="zh-CN" baseline="0" dirty="0">
              <a:ea typeface="宋体" charset="-122"/>
            </a:endParaRPr>
          </a:p>
          <a:p>
            <a:r>
              <a:rPr lang="en-US" altLang="zh-CN" b="1" baseline="0" dirty="0">
                <a:ea typeface="宋体" charset="-122"/>
              </a:rPr>
              <a:t>RNN:</a:t>
            </a:r>
          </a:p>
          <a:p>
            <a:r>
              <a:rPr lang="en-US" altLang="zh-CN" b="0" baseline="0" dirty="0">
                <a:ea typeface="宋体" charset="-122"/>
              </a:rPr>
              <a:t>LSTM</a:t>
            </a:r>
            <a:r>
              <a:rPr lang="en-US" altLang="zh-CN" b="1" baseline="0" dirty="0">
                <a:ea typeface="宋体" charset="-122"/>
              </a:rPr>
              <a:t>: Jürgen </a:t>
            </a:r>
            <a:r>
              <a:rPr lang="en-US" altLang="zh-CN" b="1" baseline="0" dirty="0" err="1">
                <a:ea typeface="宋体" charset="-122"/>
              </a:rPr>
              <a:t>Schmidhuber</a:t>
            </a:r>
            <a:endParaRPr lang="en-US" altLang="zh-CN" b="1" baseline="0" dirty="0">
              <a:ea typeface="宋体" charset="-122"/>
            </a:endParaRPr>
          </a:p>
          <a:p>
            <a:r>
              <a:rPr lang="en-US" altLang="zh-CN" b="0" baseline="0" dirty="0">
                <a:ea typeface="宋体" charset="-122"/>
              </a:rPr>
              <a:t>GRU: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Kyunghyun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Cho,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AP at NYU, FAIR, postdoc at University of Montreal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Yoshua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Bengio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)</a:t>
            </a:r>
            <a:endParaRPr lang="en-US" altLang="zh-CN" b="0" baseline="0" dirty="0">
              <a:ea typeface="宋体" charset="-122"/>
            </a:endParaRPr>
          </a:p>
          <a:p>
            <a:endParaRPr lang="en-US" altLang="zh-CN" b="0" baseline="0" dirty="0">
              <a:ea typeface="宋体" charset="-122"/>
            </a:endParaRPr>
          </a:p>
          <a:p>
            <a:r>
              <a:rPr lang="en-US" altLang="zh-CN" b="1" baseline="0" dirty="0">
                <a:ea typeface="宋体" charset="-122"/>
              </a:rPr>
              <a:t>RL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>
                <a:ea typeface="宋体" charset="-122"/>
              </a:rPr>
              <a:t>Policy gradient:</a:t>
            </a:r>
            <a:r>
              <a:rPr lang="zh-CN" altLang="en-US" baseline="0" dirty="0">
                <a:ea typeface="宋体" charset="-122"/>
              </a:rPr>
              <a:t> </a:t>
            </a:r>
            <a:r>
              <a:rPr lang="en-US" altLang="zh-CN" b="1" baseline="0" dirty="0">
                <a:ea typeface="宋体" charset="-122"/>
              </a:rPr>
              <a:t>Richard</a:t>
            </a:r>
            <a:r>
              <a:rPr lang="zh-CN" altLang="en-US" b="1" baseline="0" dirty="0">
                <a:ea typeface="宋体" charset="-122"/>
              </a:rPr>
              <a:t> </a:t>
            </a:r>
            <a:r>
              <a:rPr lang="en-US" altLang="zh-CN" b="1" baseline="0" dirty="0">
                <a:ea typeface="宋体" charset="-122"/>
              </a:rPr>
              <a:t>S.</a:t>
            </a:r>
            <a:r>
              <a:rPr lang="zh-CN" altLang="en-US" b="1" baseline="0" dirty="0">
                <a:ea typeface="宋体" charset="-122"/>
              </a:rPr>
              <a:t> </a:t>
            </a:r>
            <a:r>
              <a:rPr lang="en-US" altLang="zh-CN" b="1" baseline="0" dirty="0">
                <a:ea typeface="宋体" charset="-122"/>
              </a:rPr>
              <a:t>Sutton</a:t>
            </a:r>
            <a:r>
              <a:rPr lang="en-US" altLang="zh-CN" baseline="0" dirty="0">
                <a:ea typeface="宋体" charset="-122"/>
              </a:rPr>
              <a:t>, Prof. at University of Alberta, considered one the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founding fathers of modern computational reinforcement learning</a:t>
            </a:r>
            <a:endParaRPr lang="en-US" altLang="zh-CN" baseline="0" dirty="0">
              <a:ea typeface="宋体" charset="-122"/>
            </a:endParaRPr>
          </a:p>
          <a:p>
            <a:r>
              <a:rPr lang="en-US" altLang="zh-CN" baseline="0" dirty="0">
                <a:ea typeface="宋体" charset="-122"/>
              </a:rPr>
              <a:t>Trust region policy optimization (TRPO):</a:t>
            </a:r>
            <a:r>
              <a:rPr lang="zh-CN" altLang="en-US" baseline="0" dirty="0">
                <a:ea typeface="宋体" charset="-122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Pieter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Abbeel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, Prof. at UCB,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OpenAI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advisor, advised by Prof. Andrew Ng</a:t>
            </a:r>
          </a:p>
          <a:p>
            <a:endParaRPr lang="en-US" altLang="zh-CN" sz="1200" b="1" i="0" kern="1200" baseline="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DRL</a:t>
            </a:r>
            <a:endParaRPr lang="en-US" altLang="zh-CN" b="1" baseline="0" dirty="0">
              <a:ea typeface="宋体" charset="-122"/>
            </a:endParaRPr>
          </a:p>
          <a:p>
            <a:r>
              <a:rPr lang="en-US" altLang="zh-CN" baseline="0" dirty="0">
                <a:ea typeface="宋体" charset="-122"/>
              </a:rPr>
              <a:t>Deep Q-learning Network (DQN):</a:t>
            </a:r>
            <a:r>
              <a:rPr lang="zh-CN" altLang="en-US" baseline="0" dirty="0">
                <a:ea typeface="宋体" charset="-122"/>
              </a:rPr>
              <a:t> </a:t>
            </a:r>
            <a:r>
              <a:rPr lang="en-US" altLang="zh-CN" b="1" baseline="0" dirty="0">
                <a:ea typeface="宋体" charset="-122"/>
              </a:rPr>
              <a:t>David</a:t>
            </a:r>
            <a:r>
              <a:rPr lang="zh-CN" altLang="en-US" b="1" baseline="0" dirty="0">
                <a:ea typeface="宋体" charset="-122"/>
              </a:rPr>
              <a:t> </a:t>
            </a:r>
            <a:r>
              <a:rPr lang="en-US" altLang="zh-CN" b="1" baseline="0" dirty="0">
                <a:ea typeface="宋体" charset="-122"/>
              </a:rPr>
              <a:t>Silver</a:t>
            </a:r>
            <a:r>
              <a:rPr lang="en-US" altLang="zh-CN" baseline="0" dirty="0">
                <a:ea typeface="宋体" charset="-122"/>
              </a:rPr>
              <a:t>, Prof. at UCL, DeepMind</a:t>
            </a:r>
          </a:p>
          <a:p>
            <a:r>
              <a:rPr lang="en-US" altLang="zh-CN" baseline="0" dirty="0">
                <a:ea typeface="宋体" charset="-122"/>
              </a:rPr>
              <a:t>Asynchronous Advantage Actor-Critic (A3C) :</a:t>
            </a:r>
            <a:r>
              <a:rPr lang="zh-CN" altLang="en-US" baseline="0" dirty="0">
                <a:ea typeface="宋体" charset="-122"/>
              </a:rPr>
              <a:t> </a:t>
            </a:r>
            <a:r>
              <a:rPr lang="en-US" altLang="zh-CN" b="1" baseline="0" dirty="0" err="1">
                <a:ea typeface="宋体" charset="-122"/>
              </a:rPr>
              <a:t>Volodymyr</a:t>
            </a:r>
            <a:r>
              <a:rPr lang="en-US" altLang="zh-CN" b="1" baseline="0" dirty="0">
                <a:ea typeface="宋体" charset="-122"/>
              </a:rPr>
              <a:t> </a:t>
            </a:r>
            <a:r>
              <a:rPr lang="en-US" altLang="zh-CN" b="1" baseline="0" dirty="0" err="1">
                <a:ea typeface="宋体" charset="-122"/>
              </a:rPr>
              <a:t>Mnih</a:t>
            </a:r>
            <a:r>
              <a:rPr lang="en-US" altLang="zh-CN" baseline="0" dirty="0">
                <a:ea typeface="宋体" charset="-122"/>
              </a:rPr>
              <a:t>, DeepMind, advised by Prof. Geoffrey Hinton</a:t>
            </a:r>
          </a:p>
          <a:p>
            <a:endParaRPr lang="en-US" altLang="zh-CN" b="1" baseline="0" dirty="0">
              <a:ea typeface="宋体" charset="-122"/>
            </a:endParaRPr>
          </a:p>
          <a:p>
            <a:r>
              <a:rPr lang="en-US" altLang="zh-CN" b="1" baseline="0" dirty="0">
                <a:ea typeface="宋体" charset="-122"/>
              </a:rPr>
              <a:t>DGM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>
                <a:ea typeface="宋体" charset="-122"/>
              </a:rPr>
              <a:t>VAE:</a:t>
            </a:r>
            <a:r>
              <a:rPr lang="zh-CN" altLang="en-US" baseline="0" dirty="0">
                <a:ea typeface="宋体" charset="-122"/>
              </a:rPr>
              <a:t> </a:t>
            </a:r>
            <a:r>
              <a:rPr lang="en-US" altLang="zh-CN" b="1" baseline="0" dirty="0">
                <a:ea typeface="宋体" charset="-122"/>
              </a:rPr>
              <a:t>Max</a:t>
            </a:r>
            <a:r>
              <a:rPr lang="zh-CN" altLang="en-US" b="1" baseline="0" dirty="0">
                <a:ea typeface="宋体" charset="-122"/>
              </a:rPr>
              <a:t> </a:t>
            </a:r>
            <a:r>
              <a:rPr lang="en-US" altLang="zh-CN" b="1" baseline="0" dirty="0">
                <a:ea typeface="宋体" charset="-122"/>
              </a:rPr>
              <a:t>Welling</a:t>
            </a:r>
            <a:r>
              <a:rPr lang="en-US" altLang="zh-CN" baseline="0" dirty="0">
                <a:ea typeface="宋体" charset="-122"/>
              </a:rPr>
              <a:t>, Prof. at the University of Amsterdam</a:t>
            </a:r>
          </a:p>
          <a:p>
            <a:r>
              <a:rPr lang="en-US" altLang="zh-CN" baseline="0" dirty="0">
                <a:ea typeface="宋体" charset="-122"/>
              </a:rPr>
              <a:t>GAN:</a:t>
            </a:r>
            <a:r>
              <a:rPr lang="zh-CN" altLang="en-US" baseline="0" dirty="0">
                <a:ea typeface="宋体" charset="-122"/>
              </a:rPr>
              <a:t> </a:t>
            </a:r>
            <a:r>
              <a:rPr lang="en-US" altLang="zh-CN" b="1" baseline="0" dirty="0">
                <a:ea typeface="宋体" charset="-122"/>
              </a:rPr>
              <a:t>Ian</a:t>
            </a:r>
            <a:r>
              <a:rPr lang="zh-CN" altLang="en-US" b="1" baseline="0" dirty="0">
                <a:ea typeface="宋体" charset="-122"/>
              </a:rPr>
              <a:t> </a:t>
            </a:r>
            <a:r>
              <a:rPr lang="en-US" altLang="zh-CN" b="1" baseline="0" dirty="0" err="1">
                <a:ea typeface="宋体" charset="-122"/>
              </a:rPr>
              <a:t>Goodfellow</a:t>
            </a:r>
            <a:r>
              <a:rPr lang="en-US" altLang="zh-CN" baseline="0" dirty="0">
                <a:ea typeface="宋体" charset="-122"/>
              </a:rPr>
              <a:t>, Google Brain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DCEAF3-D58C-4B86-9E2E-F2DDD9535D3C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001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F878F-0192-4789-A1D5-F1A86EC3AF2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5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9F1E-9160-4CDD-BC4B-9FDF13CE38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82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1" name="Shape 8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513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0EB22F-76D4-DA4E-B375-AE891F67E33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8308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2141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0EB22F-76D4-DA4E-B375-AE891F67E33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732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"/>
            <a:ext cx="12192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kumimoji="0" lang="zh-CN" altLang="en-US" sz="2215"/>
          </a:p>
        </p:txBody>
      </p:sp>
      <p:pic>
        <p:nvPicPr>
          <p:cNvPr id="5" name="Picture 27" descr="Picture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-48847" y="-26988"/>
            <a:ext cx="1776047" cy="995363"/>
            <a:chOff x="0" y="0"/>
            <a:chExt cx="5557" cy="4150"/>
          </a:xfrm>
        </p:grpSpPr>
        <p:pic>
          <p:nvPicPr>
            <p:cNvPr id="8" name="Picture 14" descr="リング_2_092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5" descr="リング_2_092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6" descr="リング_2_092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49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zh-CN" dirty="0"/>
              <a:t>Click to edit Master title style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629182B3-8C75-354F-AF9B-B5197D5096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88488" y="6500192"/>
            <a:ext cx="207669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3323" tIns="56662" rIns="113323" bIns="56662" anchor="ctr"/>
          <a:lstStyle>
            <a:lvl1pPr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en-US" altLang="ja-JP" sz="1354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MS PGothic" charset="-128"/>
              </a:rPr>
              <a:t>KEG, Tsinghua     </a:t>
            </a:r>
            <a:fld id="{00E93E34-BC81-D641-8951-02C27D1DE994}" type="slidenum">
              <a:rPr lang="en-US" altLang="ja-JP" sz="1354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MS PGothic" charset="-128"/>
              </a:rPr>
              <a:pPr eaLnBrk="1" hangingPunct="1">
                <a:defRPr/>
              </a:pPr>
              <a:t>‹#›</a:t>
            </a:fld>
            <a:endParaRPr lang="en-US" altLang="ja-JP" sz="1354" dirty="0">
              <a:solidFill>
                <a:schemeClr val="bg1">
                  <a:lumMod val="50000"/>
                </a:schemeClr>
              </a:solidFill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21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523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77929" y="188913"/>
            <a:ext cx="2879969" cy="59372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4113" y="188913"/>
            <a:ext cx="8456246" cy="59372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566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114" y="188913"/>
            <a:ext cx="11523785" cy="792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31807" y="1196975"/>
            <a:ext cx="11248292" cy="4929188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71962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34114" y="188913"/>
            <a:ext cx="11523785" cy="5937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8367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34114" y="188913"/>
            <a:ext cx="11523785" cy="792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31801" y="1196975"/>
            <a:ext cx="5529385" cy="2387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48759" y="1196975"/>
            <a:ext cx="5531338" cy="2387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31801" y="3736975"/>
            <a:ext cx="5529385" cy="2389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48759" y="3736975"/>
            <a:ext cx="5531338" cy="2389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53388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半闭框 7"/>
          <p:cNvSpPr>
            <a:spLocks/>
          </p:cNvSpPr>
          <p:nvPr userDrawn="1"/>
        </p:nvSpPr>
        <p:spPr bwMode="auto">
          <a:xfrm>
            <a:off x="1524000" y="1571626"/>
            <a:ext cx="439616" cy="1863725"/>
          </a:xfrm>
          <a:custGeom>
            <a:avLst/>
            <a:gdLst>
              <a:gd name="T0" fmla="*/ 0 w 357717"/>
              <a:gd name="T1" fmla="*/ 0 h 1862667"/>
              <a:gd name="T2" fmla="*/ 354031 w 357717"/>
              <a:gd name="T3" fmla="*/ 0 h 1862667"/>
              <a:gd name="T4" fmla="*/ 331368 w 357717"/>
              <a:gd name="T5" fmla="*/ 119714 h 1862667"/>
              <a:gd name="T6" fmla="*/ 118009 w 357717"/>
              <a:gd name="T7" fmla="*/ 119714 h 1862667"/>
              <a:gd name="T8" fmla="*/ 118009 w 357717"/>
              <a:gd name="T9" fmla="*/ 1246730 h 1862667"/>
              <a:gd name="T10" fmla="*/ 0 w 357717"/>
              <a:gd name="T11" fmla="*/ 1870086 h 1862667"/>
              <a:gd name="T12" fmla="*/ 0 w 357717"/>
              <a:gd name="T13" fmla="*/ 0 h 18626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57717" h="1862667">
                <a:moveTo>
                  <a:pt x="0" y="0"/>
                </a:moveTo>
                <a:lnTo>
                  <a:pt x="357717" y="0"/>
                </a:lnTo>
                <a:lnTo>
                  <a:pt x="334818" y="119238"/>
                </a:lnTo>
                <a:lnTo>
                  <a:pt x="119238" y="119238"/>
                </a:lnTo>
                <a:lnTo>
                  <a:pt x="119238" y="1241784"/>
                </a:lnTo>
                <a:lnTo>
                  <a:pt x="0" y="18626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50800" dir="2700000" sx="97000" sy="97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" name="半闭框 8"/>
          <p:cNvSpPr>
            <a:spLocks/>
          </p:cNvSpPr>
          <p:nvPr userDrawn="1"/>
        </p:nvSpPr>
        <p:spPr bwMode="auto">
          <a:xfrm rot="10800000">
            <a:off x="10228386" y="1643064"/>
            <a:ext cx="439615" cy="1862137"/>
          </a:xfrm>
          <a:custGeom>
            <a:avLst/>
            <a:gdLst>
              <a:gd name="T0" fmla="*/ 0 w 357717"/>
              <a:gd name="T1" fmla="*/ 0 h 1862667"/>
              <a:gd name="T2" fmla="*/ 354024 w 357717"/>
              <a:gd name="T3" fmla="*/ 0 h 1862667"/>
              <a:gd name="T4" fmla="*/ 331361 w 357717"/>
              <a:gd name="T5" fmla="*/ 119000 h 1862667"/>
              <a:gd name="T6" fmla="*/ 118007 w 357717"/>
              <a:gd name="T7" fmla="*/ 119000 h 1862667"/>
              <a:gd name="T8" fmla="*/ 118007 w 357717"/>
              <a:gd name="T9" fmla="*/ 1239313 h 1862667"/>
              <a:gd name="T10" fmla="*/ 0 w 357717"/>
              <a:gd name="T11" fmla="*/ 1858960 h 1862667"/>
              <a:gd name="T12" fmla="*/ 0 w 357717"/>
              <a:gd name="T13" fmla="*/ 0 h 18626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57717" h="1862667">
                <a:moveTo>
                  <a:pt x="0" y="0"/>
                </a:moveTo>
                <a:lnTo>
                  <a:pt x="357717" y="0"/>
                </a:lnTo>
                <a:lnTo>
                  <a:pt x="334818" y="119238"/>
                </a:lnTo>
                <a:lnTo>
                  <a:pt x="119238" y="119238"/>
                </a:lnTo>
                <a:lnTo>
                  <a:pt x="119238" y="1241784"/>
                </a:lnTo>
                <a:lnTo>
                  <a:pt x="0" y="18626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50800" dir="2700000" sx="97000" sy="97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cxnSp>
        <p:nvCxnSpPr>
          <p:cNvPr id="5" name="直线连接符 12"/>
          <p:cNvCxnSpPr/>
          <p:nvPr userDrawn="1"/>
        </p:nvCxnSpPr>
        <p:spPr>
          <a:xfrm>
            <a:off x="6096000" y="4953000"/>
            <a:ext cx="4572000" cy="0"/>
          </a:xfrm>
          <a:prstGeom prst="line">
            <a:avLst/>
          </a:prstGeom>
          <a:ln w="38100" cap="rnd">
            <a:solidFill>
              <a:schemeClr val="tx2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5"/>
          <p:cNvSpPr txBox="1"/>
          <p:nvPr userDrawn="1"/>
        </p:nvSpPr>
        <p:spPr>
          <a:xfrm>
            <a:off x="6088185" y="4076701"/>
            <a:ext cx="5836139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dirty="0"/>
              <a:t>清华大学计算机系 丁铭、陈齐斌、唐杰</a:t>
            </a:r>
            <a:endParaRPr kumimoji="1" lang="en-US" altLang="zh-CN" sz="2400" dirty="0"/>
          </a:p>
          <a:p>
            <a:pPr>
              <a:defRPr/>
            </a:pPr>
            <a:r>
              <a:rPr kumimoji="1" lang="zh-CN" altLang="en-US" sz="2400" dirty="0"/>
              <a:t>阿里巴巴达摩院      周畅、杨红霞</a:t>
            </a:r>
            <a:endParaRPr kumimoji="1" lang="en-US" altLang="zh-CN" sz="240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4934" y="1642534"/>
            <a:ext cx="8585200" cy="1659466"/>
          </a:xfrm>
        </p:spPr>
        <p:txBody>
          <a:bodyPr tIns="180000"/>
          <a:lstStyle>
            <a:lvl1pPr algn="ctr">
              <a:defRPr sz="6000"/>
            </a:lvl1pPr>
          </a:lstStyle>
          <a:p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B47BF8E0-B908-AE40-B81C-100AFD5B52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16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4934" y="1642534"/>
            <a:ext cx="8585200" cy="1659466"/>
          </a:xfrm>
        </p:spPr>
        <p:txBody>
          <a:bodyPr tIns="180000" anchor="ctr" anchorCtr="0"/>
          <a:lstStyle>
            <a:lvl1pPr algn="ctr">
              <a:defRPr sz="6000"/>
            </a:lvl1pPr>
          </a:lstStyle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E098251-C56B-694C-A4E8-67BD1E70D9B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半闭框 7"/>
          <p:cNvSpPr/>
          <p:nvPr userDrawn="1"/>
        </p:nvSpPr>
        <p:spPr>
          <a:xfrm>
            <a:off x="1524001" y="1572156"/>
            <a:ext cx="440267" cy="1862667"/>
          </a:xfrm>
          <a:prstGeom prst="halfFrame">
            <a:avLst/>
          </a:prstGeom>
          <a:ln>
            <a:noFill/>
          </a:ln>
          <a:effectLst>
            <a:outerShdw blurRad="50800" dist="508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半闭框 8"/>
          <p:cNvSpPr/>
          <p:nvPr userDrawn="1"/>
        </p:nvSpPr>
        <p:spPr>
          <a:xfrm rot="10800000">
            <a:off x="10227734" y="1642537"/>
            <a:ext cx="440267" cy="1862667"/>
          </a:xfrm>
          <a:prstGeom prst="halfFrame">
            <a:avLst/>
          </a:prstGeom>
          <a:ln>
            <a:noFill/>
          </a:ln>
          <a:effectLst>
            <a:outerShdw blurRad="50800" dist="508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线连接符 12"/>
          <p:cNvCxnSpPr/>
          <p:nvPr userDrawn="1"/>
        </p:nvCxnSpPr>
        <p:spPr>
          <a:xfrm>
            <a:off x="6096000" y="4953093"/>
            <a:ext cx="4572000" cy="0"/>
          </a:xfrm>
          <a:prstGeom prst="line">
            <a:avLst/>
          </a:prstGeom>
          <a:ln w="38100" cap="rnd">
            <a:solidFill>
              <a:schemeClr val="tx2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5988141" y="4121290"/>
            <a:ext cx="5837423" cy="1169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aseline="0" dirty="0"/>
              <a:t>Tsinghua KEG  &amp;  Alibaba DAMO Academy</a:t>
            </a:r>
          </a:p>
          <a:p>
            <a:endParaRPr kumimoji="1" lang="en-US" altLang="zh-CN" sz="601" baseline="0" dirty="0"/>
          </a:p>
          <a:p>
            <a:r>
              <a:rPr kumimoji="1" lang="en-US" altLang="zh-CN" sz="1600" baseline="0" dirty="0"/>
              <a:t>Ming Ding, Chang Zhou, </a:t>
            </a:r>
            <a:r>
              <a:rPr kumimoji="1" lang="en-US" altLang="zh-CN" sz="1600" baseline="0" dirty="0" err="1"/>
              <a:t>Qiben</a:t>
            </a:r>
            <a:r>
              <a:rPr kumimoji="1" lang="en-US" altLang="zh-CN" sz="1600" baseline="0" dirty="0"/>
              <a:t> Chen, </a:t>
            </a:r>
            <a:r>
              <a:rPr kumimoji="1" lang="en-US" altLang="zh-CN" sz="1600" baseline="0" dirty="0" err="1"/>
              <a:t>Hongxia</a:t>
            </a:r>
            <a:r>
              <a:rPr kumimoji="1" lang="en-US" altLang="zh-CN" sz="1600" baseline="0" dirty="0"/>
              <a:t> Yang, </a:t>
            </a:r>
            <a:r>
              <a:rPr kumimoji="1" lang="en-US" altLang="zh-CN" sz="1600" baseline="0" dirty="0" err="1"/>
              <a:t>Jie</a:t>
            </a:r>
            <a:r>
              <a:rPr kumimoji="1" lang="en-US" altLang="zh-CN" sz="1600" baseline="0" dirty="0"/>
              <a:t> Tang</a:t>
            </a:r>
          </a:p>
        </p:txBody>
      </p:sp>
    </p:spTree>
    <p:extLst>
      <p:ext uri="{BB962C8B-B14F-4D97-AF65-F5344CB8AC3E}">
        <p14:creationId xmlns:p14="http://schemas.microsoft.com/office/powerpoint/2010/main" val="468291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399" y="1219200"/>
            <a:ext cx="11092009" cy="49291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713B3E-5779-FB40-9BE3-7D512826D650}"/>
              </a:ext>
            </a:extLst>
          </p:cNvPr>
          <p:cNvSpPr/>
          <p:nvPr userDrawn="1"/>
        </p:nvSpPr>
        <p:spPr>
          <a:xfrm>
            <a:off x="-180000" y="228600"/>
            <a:ext cx="360000" cy="432000"/>
          </a:xfrm>
          <a:prstGeom prst="rect">
            <a:avLst/>
          </a:prstGeom>
          <a:solidFill>
            <a:srgbClr val="00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C7FA28D-0BB9-5C41-9B4F-A62D58D2B4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228600"/>
            <a:ext cx="9203100" cy="4315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>
              <a:buNone/>
              <a:defRPr lang="zh-CN" altLang="en-US" sz="3000" b="1" i="0" dirty="0">
                <a:ln>
                  <a:noFill/>
                </a:ln>
                <a:solidFill>
                  <a:srgbClr val="001F39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  <a:cs typeface="+mn-cs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marL="0" lv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dirty="0"/>
              <a:t>大标题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15F654-95DA-E641-AB6B-5652CD030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9991" y="268210"/>
            <a:ext cx="1186009" cy="377367"/>
          </a:xfrm>
          <a:prstGeom prst="rect">
            <a:avLst/>
          </a:prstGeom>
        </p:spPr>
      </p:pic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6CEBAFD-25A6-5F42-9F99-6AF54B6A707D}"/>
              </a:ext>
            </a:extLst>
          </p:cNvPr>
          <p:cNvCxnSpPr/>
          <p:nvPr userDrawn="1"/>
        </p:nvCxnSpPr>
        <p:spPr>
          <a:xfrm>
            <a:off x="0" y="838200"/>
            <a:ext cx="12192000" cy="0"/>
          </a:xfrm>
          <a:prstGeom prst="line">
            <a:avLst/>
          </a:prstGeom>
          <a:ln>
            <a:solidFill>
              <a:srgbClr val="00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3825F15-AAD7-B64A-9D86-31C136C5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fld id="{934CCA04-4A0E-455F-A5E5-20FF48340D77}" type="slidenum">
              <a:rPr lang="en-US" smtClean="0"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827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74300" y="300276"/>
            <a:ext cx="9203100" cy="348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>
              <a:buNone/>
              <a:defRPr sz="3000" b="1" i="0">
                <a:ln>
                  <a:noFill/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2"/>
          </p:nvPr>
        </p:nvSpPr>
        <p:spPr>
          <a:xfrm>
            <a:off x="474300" y="1125968"/>
            <a:ext cx="11081266" cy="47668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7" name="图片 6" descr="图片包含 游戏机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461845" y="6544233"/>
            <a:ext cx="501855" cy="12761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2700" y="260010"/>
            <a:ext cx="360000" cy="43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837187" y="233476"/>
            <a:ext cx="2180685" cy="477470"/>
          </a:xfrm>
          <a:prstGeom prst="rect">
            <a:avLst/>
          </a:prstGeom>
        </p:spPr>
      </p:pic>
      <p:sp>
        <p:nvSpPr>
          <p:cNvPr id="13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11194231" y="6546557"/>
            <a:ext cx="361335" cy="1276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FZFangSong-Z02S" panose="02000000000000000000" pitchFamily="2" charset="-122"/>
                <a:ea typeface="FZFangSong-Z02S" panose="02000000000000000000" pitchFamily="2" charset="-122"/>
              </a:defRPr>
            </a:lvl1pPr>
          </a:lstStyle>
          <a:p>
            <a:fld id="{CFA165D2-0530-E94C-A987-BD40D545B1E6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124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电路, 电子, 建筑, 游戏机&#10;&#10;描述已自动生成">
            <a:extLst>
              <a:ext uri="{FF2B5EF4-FFF2-40B4-BE49-F238E27FC236}">
                <a16:creationId xmlns:a16="http://schemas.microsoft.com/office/drawing/2014/main" id="{10DE6C28-319B-4534-B4A5-E230A6B774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765175"/>
          </a:xfrm>
          <a:custGeom>
            <a:avLst/>
            <a:gdLst>
              <a:gd name="connsiteX0" fmla="*/ 0 w 9144000"/>
              <a:gd name="connsiteY0" fmla="*/ 0 h 765175"/>
              <a:gd name="connsiteX1" fmla="*/ 9144000 w 9144000"/>
              <a:gd name="connsiteY1" fmla="*/ 0 h 765175"/>
              <a:gd name="connsiteX2" fmla="*/ 9144000 w 9144000"/>
              <a:gd name="connsiteY2" fmla="*/ 765175 h 765175"/>
              <a:gd name="connsiteX3" fmla="*/ 0 w 9144000"/>
              <a:gd name="connsiteY3" fmla="*/ 765175 h 76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765175">
                <a:moveTo>
                  <a:pt x="0" y="0"/>
                </a:moveTo>
                <a:lnTo>
                  <a:pt x="9144000" y="0"/>
                </a:lnTo>
                <a:lnTo>
                  <a:pt x="9144000" y="765175"/>
                </a:lnTo>
                <a:lnTo>
                  <a:pt x="0" y="765175"/>
                </a:lnTo>
                <a:close/>
              </a:path>
            </a:pathLst>
          </a:cu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0E1AC42-1C39-48CA-8625-D03107EA32B8}"/>
              </a:ext>
            </a:extLst>
          </p:cNvPr>
          <p:cNvSpPr/>
          <p:nvPr userDrawn="1"/>
        </p:nvSpPr>
        <p:spPr>
          <a:xfrm>
            <a:off x="0" y="0"/>
            <a:ext cx="12192000" cy="765174"/>
          </a:xfrm>
          <a:prstGeom prst="rect">
            <a:avLst/>
          </a:prstGeom>
          <a:gradFill>
            <a:gsLst>
              <a:gs pos="100000">
                <a:schemeClr val="bg1">
                  <a:alpha val="92000"/>
                </a:schemeClr>
              </a:gs>
              <a:gs pos="0">
                <a:schemeClr val="bg1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C797D0-4C17-4318-922A-F1D80C8EF54F}"/>
              </a:ext>
            </a:extLst>
          </p:cNvPr>
          <p:cNvSpPr/>
          <p:nvPr userDrawn="1"/>
        </p:nvSpPr>
        <p:spPr>
          <a:xfrm>
            <a:off x="0" y="753807"/>
            <a:ext cx="12192000" cy="4244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54E6DC9-414B-45F0-B184-DFF3EB8DD832}"/>
              </a:ext>
            </a:extLst>
          </p:cNvPr>
          <p:cNvCxnSpPr>
            <a:cxnSpLocks/>
          </p:cNvCxnSpPr>
          <p:nvPr userDrawn="1"/>
        </p:nvCxnSpPr>
        <p:spPr>
          <a:xfrm>
            <a:off x="11147920" y="6666818"/>
            <a:ext cx="1920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77136B8-64E8-4A94-9718-1DA91239692A}"/>
              </a:ext>
            </a:extLst>
          </p:cNvPr>
          <p:cNvCxnSpPr>
            <a:cxnSpLocks/>
          </p:cNvCxnSpPr>
          <p:nvPr userDrawn="1"/>
        </p:nvCxnSpPr>
        <p:spPr>
          <a:xfrm>
            <a:off x="11728218" y="6666818"/>
            <a:ext cx="1920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D64E69AB-6A74-4273-A89F-3EDAE858E46E}"/>
              </a:ext>
            </a:extLst>
          </p:cNvPr>
          <p:cNvSpPr txBox="1">
            <a:spLocks/>
          </p:cNvSpPr>
          <p:nvPr userDrawn="1"/>
        </p:nvSpPr>
        <p:spPr>
          <a:xfrm>
            <a:off x="10817013" y="6523991"/>
            <a:ext cx="148336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2228CE7-885F-4A7A-BAB9-2030B405B326}" type="slidenum">
              <a:rPr lang="zh-CN" altLang="en-US" sz="1200" baseline="0" smtClean="0">
                <a:latin typeface="Arial" panose="020B0604020202020204" pitchFamily="34" charset="0"/>
                <a:ea typeface="微软雅黑" panose="020B0503020204020204" pitchFamily="34" charset="-122"/>
              </a:rPr>
              <a:pPr algn="ctr"/>
              <a:t>‹#›</a:t>
            </a:fld>
            <a:endParaRPr lang="zh-CN" altLang="en-US" sz="1200" baseline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13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6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247" y="4406909"/>
            <a:ext cx="10363200" cy="1362075"/>
          </a:xfr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462"/>
            </a:lvl1pPr>
            <a:lvl2pPr marL="562722" indent="0">
              <a:buNone/>
              <a:defRPr sz="2215"/>
            </a:lvl2pPr>
            <a:lvl3pPr marL="1125444" indent="0">
              <a:buNone/>
              <a:defRPr sz="1969"/>
            </a:lvl3pPr>
            <a:lvl4pPr marL="1688165" indent="0">
              <a:buNone/>
              <a:defRPr sz="1723"/>
            </a:lvl4pPr>
            <a:lvl5pPr marL="2250887" indent="0">
              <a:buNone/>
              <a:defRPr sz="1723"/>
            </a:lvl5pPr>
            <a:lvl6pPr marL="2813609" indent="0">
              <a:buNone/>
              <a:defRPr sz="1723"/>
            </a:lvl6pPr>
            <a:lvl7pPr marL="3376331" indent="0">
              <a:buNone/>
              <a:defRPr sz="1723"/>
            </a:lvl7pPr>
            <a:lvl8pPr marL="3939052" indent="0">
              <a:buNone/>
              <a:defRPr sz="1723"/>
            </a:lvl8pPr>
            <a:lvl9pPr marL="4501774" indent="0">
              <a:buNone/>
              <a:defRPr sz="172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522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1" y="1196975"/>
            <a:ext cx="5529385" cy="4929188"/>
          </a:xfr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8759" y="1196975"/>
            <a:ext cx="5531338" cy="4929188"/>
          </a:xfr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447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699" y="1535113"/>
            <a:ext cx="5388708" cy="63976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699" y="2174875"/>
            <a:ext cx="5388708" cy="3951288"/>
          </a:xfr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4943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9256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60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247" cy="1162050"/>
          </a:xfr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384" y="273059"/>
            <a:ext cx="6815017" cy="5853113"/>
          </a:xfr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247" cy="4691063"/>
          </a:xfr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9101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763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484" y="1052736"/>
            <a:ext cx="12122516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8" name="Rectangle 11"/>
          <p:cNvSpPr>
            <a:spLocks noChangeArrowheads="1"/>
          </p:cNvSpPr>
          <p:nvPr userDrawn="1"/>
        </p:nvSpPr>
        <p:spPr bwMode="auto">
          <a:xfrm>
            <a:off x="0" y="1"/>
            <a:ext cx="12192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kumimoji="0" lang="zh-CN" altLang="en-US" sz="2215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109" y="188913"/>
            <a:ext cx="1152378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30" name="Rectangle 12"/>
          <p:cNvSpPr>
            <a:spLocks noChangeArrowheads="1"/>
          </p:cNvSpPr>
          <p:nvPr/>
        </p:nvSpPr>
        <p:spPr bwMode="auto">
          <a:xfrm>
            <a:off x="10488488" y="6500192"/>
            <a:ext cx="207669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3323" tIns="56662" rIns="113323" bIns="56662" anchor="ctr"/>
          <a:lstStyle>
            <a:lvl1pPr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7620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en-US" altLang="ja-JP" sz="1354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MS PGothic" charset="-128"/>
              </a:rPr>
              <a:t>KEG, Tsinghua     </a:t>
            </a:r>
            <a:fld id="{00E93E34-BC81-D641-8951-02C27D1DE994}" type="slidenum">
              <a:rPr lang="en-US" altLang="ja-JP" sz="1354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MS PGothic" charset="-128"/>
              </a:rPr>
              <a:pPr eaLnBrk="1" hangingPunct="1">
                <a:defRPr/>
              </a:pPr>
              <a:t>‹#›</a:t>
            </a:fld>
            <a:endParaRPr lang="en-US" altLang="ja-JP" sz="1354" dirty="0">
              <a:solidFill>
                <a:schemeClr val="bg1">
                  <a:lumMod val="50000"/>
                </a:schemeClr>
              </a:solidFill>
              <a:latin typeface="Times New Roman" charset="0"/>
              <a:ea typeface="MS PGothic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2" r:id="rId15"/>
    <p:sldLayoutId id="2147484283" r:id="rId16"/>
    <p:sldLayoutId id="2147484284" r:id="rId17"/>
    <p:sldLayoutId id="2147484285" r:id="rId18"/>
    <p:sldLayoutId id="2147484286" r:id="rId19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31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31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31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31">
          <a:solidFill>
            <a:schemeClr val="tx2"/>
          </a:solidFill>
          <a:latin typeface="Arial" charset="0"/>
          <a:ea typeface="宋体" pitchFamily="2" charset="-122"/>
          <a:cs typeface="宋体" charset="0"/>
        </a:defRPr>
      </a:lvl5pPr>
      <a:lvl6pPr marL="562722" algn="ctr" rtl="0" fontAlgn="base">
        <a:spcBef>
          <a:spcPct val="0"/>
        </a:spcBef>
        <a:spcAft>
          <a:spcPct val="0"/>
        </a:spcAft>
        <a:defRPr sz="4923">
          <a:solidFill>
            <a:schemeClr val="tx2"/>
          </a:solidFill>
          <a:latin typeface="Arial" charset="0"/>
          <a:ea typeface="宋体" pitchFamily="2" charset="-122"/>
        </a:defRPr>
      </a:lvl6pPr>
      <a:lvl7pPr marL="1125444" algn="ctr" rtl="0" fontAlgn="base">
        <a:spcBef>
          <a:spcPct val="0"/>
        </a:spcBef>
        <a:spcAft>
          <a:spcPct val="0"/>
        </a:spcAft>
        <a:defRPr sz="4923">
          <a:solidFill>
            <a:schemeClr val="tx2"/>
          </a:solidFill>
          <a:latin typeface="Arial" charset="0"/>
          <a:ea typeface="宋体" pitchFamily="2" charset="-122"/>
        </a:defRPr>
      </a:lvl7pPr>
      <a:lvl8pPr marL="1688165" algn="ctr" rtl="0" fontAlgn="base">
        <a:spcBef>
          <a:spcPct val="0"/>
        </a:spcBef>
        <a:spcAft>
          <a:spcPct val="0"/>
        </a:spcAft>
        <a:defRPr sz="4923">
          <a:solidFill>
            <a:schemeClr val="tx2"/>
          </a:solidFill>
          <a:latin typeface="Arial" charset="0"/>
          <a:ea typeface="宋体" pitchFamily="2" charset="-122"/>
        </a:defRPr>
      </a:lvl8pPr>
      <a:lvl9pPr marL="2250887" algn="ctr" rtl="0" fontAlgn="base">
        <a:spcBef>
          <a:spcPct val="0"/>
        </a:spcBef>
        <a:spcAft>
          <a:spcPct val="0"/>
        </a:spcAft>
        <a:defRPr sz="4923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422041" indent="-422041" algn="l" rtl="0" eaLnBrk="0" fontAlgn="base" hangingPunct="0">
        <a:spcBef>
          <a:spcPct val="20000"/>
        </a:spcBef>
        <a:spcAft>
          <a:spcPct val="0"/>
        </a:spcAft>
        <a:buChar char="•"/>
        <a:defRPr kumimoji="1" sz="3600">
          <a:solidFill>
            <a:schemeClr val="tx1"/>
          </a:solidFill>
          <a:latin typeface="+mn-lt"/>
          <a:ea typeface="+mn-ea"/>
          <a:cs typeface="宋体" charset="0"/>
        </a:defRPr>
      </a:lvl1pPr>
      <a:lvl2pPr marL="914423" indent="-351701" algn="l" rtl="0" eaLnBrk="0" fontAlgn="base" hangingPunct="0">
        <a:spcBef>
          <a:spcPct val="20000"/>
        </a:spcBef>
        <a:spcAft>
          <a:spcPct val="0"/>
        </a:spcAft>
        <a:buChar char="–"/>
        <a:defRPr kumimoji="1" sz="3200">
          <a:solidFill>
            <a:schemeClr val="tx1"/>
          </a:solidFill>
          <a:latin typeface="+mn-lt"/>
          <a:ea typeface="+mn-ea"/>
        </a:defRPr>
      </a:lvl2pPr>
      <a:lvl3pPr marL="1406804" indent="-281361" algn="l" rtl="0" eaLnBrk="0" fontAlgn="base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</a:defRPr>
      </a:lvl3pPr>
      <a:lvl4pPr marL="1969526" indent="-281361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532248" indent="-281361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3094970" indent="-281361" algn="l" rtl="0" fontAlgn="base">
        <a:spcBef>
          <a:spcPct val="20000"/>
        </a:spcBef>
        <a:spcAft>
          <a:spcPct val="0"/>
        </a:spcAft>
        <a:buChar char="»"/>
        <a:defRPr sz="2462">
          <a:solidFill>
            <a:schemeClr val="tx1"/>
          </a:solidFill>
          <a:latin typeface="+mn-lt"/>
          <a:ea typeface="+mn-ea"/>
        </a:defRPr>
      </a:lvl6pPr>
      <a:lvl7pPr marL="3657691" indent="-281361" algn="l" rtl="0" fontAlgn="base">
        <a:spcBef>
          <a:spcPct val="20000"/>
        </a:spcBef>
        <a:spcAft>
          <a:spcPct val="0"/>
        </a:spcAft>
        <a:buChar char="»"/>
        <a:defRPr sz="2462">
          <a:solidFill>
            <a:schemeClr val="tx1"/>
          </a:solidFill>
          <a:latin typeface="+mn-lt"/>
          <a:ea typeface="+mn-ea"/>
        </a:defRPr>
      </a:lvl7pPr>
      <a:lvl8pPr marL="4220413" indent="-281361" algn="l" rtl="0" fontAlgn="base">
        <a:spcBef>
          <a:spcPct val="20000"/>
        </a:spcBef>
        <a:spcAft>
          <a:spcPct val="0"/>
        </a:spcAft>
        <a:buChar char="»"/>
        <a:defRPr sz="2462">
          <a:solidFill>
            <a:schemeClr val="tx1"/>
          </a:solidFill>
          <a:latin typeface="+mn-lt"/>
          <a:ea typeface="+mn-ea"/>
        </a:defRPr>
      </a:lvl8pPr>
      <a:lvl9pPr marL="4783135" indent="-281361" algn="l" rtl="0" fontAlgn="base">
        <a:spcBef>
          <a:spcPct val="20000"/>
        </a:spcBef>
        <a:spcAft>
          <a:spcPct val="0"/>
        </a:spcAft>
        <a:buChar char="»"/>
        <a:defRPr sz="246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eg.cs.tsinghua.edu.cn/jieta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tiff"/><Relationship Id="rId18" Type="http://schemas.openxmlformats.org/officeDocument/2006/relationships/image" Target="../media/image2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17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11" Type="http://schemas.openxmlformats.org/officeDocument/2006/relationships/image" Target="../media/image15.tiff"/><Relationship Id="rId5" Type="http://schemas.openxmlformats.org/officeDocument/2006/relationships/image" Target="../media/image9.jpeg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19" Type="http://schemas.openxmlformats.org/officeDocument/2006/relationships/image" Target="../media/image23.tiff"/><Relationship Id="rId4" Type="http://schemas.openxmlformats.org/officeDocument/2006/relationships/image" Target="../media/image8.jpe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8.tif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tiff"/><Relationship Id="rId5" Type="http://schemas.openxmlformats.org/officeDocument/2006/relationships/image" Target="../media/image80.tiff"/><Relationship Id="rId10" Type="http://schemas.openxmlformats.org/officeDocument/2006/relationships/image" Target="../media/image12.jpeg"/><Relationship Id="rId4" Type="http://schemas.openxmlformats.org/officeDocument/2006/relationships/image" Target="../media/image79.jpeg"/><Relationship Id="rId9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jpeg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keg.cs.tsinghua.edu.cn/jieta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eg.cs.tsinghua.edu.cn/jieta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HUDM/CogQA" TargetMode="External"/><Relationship Id="rId4" Type="http://schemas.openxmlformats.org/officeDocument/2006/relationships/hyperlink" Target="https://keg.cs.tsinghua.edu.cn/cogdl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30.tiff"/><Relationship Id="rId18" Type="http://schemas.openxmlformats.org/officeDocument/2006/relationships/image" Target="../media/image35.jpeg"/><Relationship Id="rId26" Type="http://schemas.openxmlformats.org/officeDocument/2006/relationships/image" Target="../media/image43.tiff"/><Relationship Id="rId3" Type="http://schemas.openxmlformats.org/officeDocument/2006/relationships/hyperlink" Target="http://arnetminer.org/expertisesearch.do?keyword=Machine%20Learning" TargetMode="External"/><Relationship Id="rId21" Type="http://schemas.openxmlformats.org/officeDocument/2006/relationships/image" Target="../media/image38.tiff"/><Relationship Id="rId7" Type="http://schemas.openxmlformats.org/officeDocument/2006/relationships/image" Target="../media/image26.jpeg"/><Relationship Id="rId12" Type="http://schemas.openxmlformats.org/officeDocument/2006/relationships/image" Target="../media/image11.tiff"/><Relationship Id="rId17" Type="http://schemas.openxmlformats.org/officeDocument/2006/relationships/image" Target="../media/image34.jpeg"/><Relationship Id="rId25" Type="http://schemas.openxmlformats.org/officeDocument/2006/relationships/image" Target="../media/image42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tiff"/><Relationship Id="rId20" Type="http://schemas.openxmlformats.org/officeDocument/2006/relationships/image" Target="../media/image37.tiff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29.jpeg"/><Relationship Id="rId24" Type="http://schemas.openxmlformats.org/officeDocument/2006/relationships/image" Target="../media/image41.tiff"/><Relationship Id="rId5" Type="http://schemas.openxmlformats.org/officeDocument/2006/relationships/image" Target="../media/image25.jpeg"/><Relationship Id="rId15" Type="http://schemas.openxmlformats.org/officeDocument/2006/relationships/image" Target="../media/image32.tiff"/><Relationship Id="rId23" Type="http://schemas.openxmlformats.org/officeDocument/2006/relationships/image" Target="../media/image40.tiff"/><Relationship Id="rId28" Type="http://schemas.openxmlformats.org/officeDocument/2006/relationships/image" Target="../media/image45.tiff"/><Relationship Id="rId10" Type="http://schemas.openxmlformats.org/officeDocument/2006/relationships/image" Target="../media/image28.jpeg"/><Relationship Id="rId19" Type="http://schemas.openxmlformats.org/officeDocument/2006/relationships/image" Target="../media/image36.jpeg"/><Relationship Id="rId4" Type="http://schemas.openxmlformats.org/officeDocument/2006/relationships/image" Target="../media/image24.jpeg"/><Relationship Id="rId9" Type="http://schemas.openxmlformats.org/officeDocument/2006/relationships/image" Target="../media/image27.jpeg"/><Relationship Id="rId14" Type="http://schemas.openxmlformats.org/officeDocument/2006/relationships/image" Target="../media/image31.tiff"/><Relationship Id="rId22" Type="http://schemas.openxmlformats.org/officeDocument/2006/relationships/image" Target="../media/image39.tiff"/><Relationship Id="rId27" Type="http://schemas.openxmlformats.org/officeDocument/2006/relationships/image" Target="../media/image44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8110" y="1434933"/>
            <a:ext cx="11875781" cy="2830726"/>
          </a:xfrm>
        </p:spPr>
        <p:txBody>
          <a:bodyPr/>
          <a:lstStyle/>
          <a:p>
            <a:pPr>
              <a:spcBef>
                <a:spcPts val="1477"/>
              </a:spcBef>
            </a:pPr>
            <a:b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</a:br>
            <a:r>
              <a:rPr lang="zh-CN" altLang="en-US" sz="5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认知图谱</a:t>
            </a:r>
            <a:b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</a:br>
            <a:r>
              <a:rPr lang="en-US" altLang="zh-CN" sz="4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—</a:t>
            </a:r>
            <a:r>
              <a:rPr lang="zh-CN" altLang="en-US" sz="4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人工智能的下一个瑰宝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8298" y="4509120"/>
            <a:ext cx="11122466" cy="1656184"/>
          </a:xfrm>
        </p:spPr>
        <p:txBody>
          <a:bodyPr/>
          <a:lstStyle/>
          <a:p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唐杰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清华大学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FB263C-41DE-A64B-AA71-8271AB55BDAA}"/>
              </a:ext>
            </a:extLst>
          </p:cNvPr>
          <p:cNvSpPr/>
          <p:nvPr/>
        </p:nvSpPr>
        <p:spPr>
          <a:xfrm>
            <a:off x="0" y="6309320"/>
            <a:ext cx="12192000" cy="58667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98769" rtlCol="0" anchor="ctr"/>
          <a:lstStyle/>
          <a:p>
            <a:pPr marL="0" lvl="1"/>
            <a:r>
              <a:rPr lang="en-US" dirty="0">
                <a:solidFill>
                  <a:schemeClr val="tx1"/>
                </a:solidFill>
              </a:rPr>
              <a:t>The slides can be downloaded at             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http://keg.cs.tsinghua.edu.cn/jietang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D36D-3611-0846-9944-3D9DDD7C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从计算模型看认知AI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41" name="圆角矩形 4"/>
          <p:cNvGrpSpPr/>
          <p:nvPr/>
        </p:nvGrpSpPr>
        <p:grpSpPr>
          <a:xfrm>
            <a:off x="678930" y="3996678"/>
            <a:ext cx="3624461" cy="523220"/>
            <a:chOff x="0" y="-43169"/>
            <a:chExt cx="3624459" cy="523218"/>
          </a:xfrm>
        </p:grpSpPr>
        <p:sp>
          <p:nvSpPr>
            <p:cNvPr id="839" name="圆角矩形"/>
            <p:cNvSpPr/>
            <p:nvPr/>
          </p:nvSpPr>
          <p:spPr>
            <a:xfrm>
              <a:off x="0" y="14642"/>
              <a:ext cx="3624459" cy="407596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733"/>
            </a:p>
          </p:txBody>
        </p:sp>
        <p:sp>
          <p:nvSpPr>
            <p:cNvPr id="840" name="数据驱动"/>
            <p:cNvSpPr txBox="1"/>
            <p:nvPr/>
          </p:nvSpPr>
          <p:spPr>
            <a:xfrm>
              <a:off x="19897" y="-43169"/>
              <a:ext cx="358466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>
              <a:lvl1pPr algn="ctr">
                <a:defRPr sz="21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2800"/>
                <a:t>数据驱动</a:t>
              </a:r>
            </a:p>
          </p:txBody>
        </p:sp>
      </p:grpSp>
      <p:grpSp>
        <p:nvGrpSpPr>
          <p:cNvPr id="844" name="圆角矩形 5"/>
          <p:cNvGrpSpPr/>
          <p:nvPr/>
        </p:nvGrpSpPr>
        <p:grpSpPr>
          <a:xfrm>
            <a:off x="7903486" y="3996851"/>
            <a:ext cx="3604609" cy="523220"/>
            <a:chOff x="0" y="-43169"/>
            <a:chExt cx="3604608" cy="523218"/>
          </a:xfrm>
        </p:grpSpPr>
        <p:sp>
          <p:nvSpPr>
            <p:cNvPr id="842" name="圆角矩形"/>
            <p:cNvSpPr/>
            <p:nvPr/>
          </p:nvSpPr>
          <p:spPr>
            <a:xfrm>
              <a:off x="0" y="14642"/>
              <a:ext cx="3604608" cy="407596"/>
            </a:xfrm>
            <a:prstGeom prst="roundRect">
              <a:avLst>
                <a:gd name="adj" fmla="val 16667"/>
              </a:avLst>
            </a:prstGeom>
            <a:solidFill>
              <a:srgbClr val="E09B20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733"/>
            </a:p>
          </p:txBody>
        </p:sp>
        <p:sp>
          <p:nvSpPr>
            <p:cNvPr id="843" name="知识驱动"/>
            <p:cNvSpPr txBox="1"/>
            <p:nvPr/>
          </p:nvSpPr>
          <p:spPr>
            <a:xfrm>
              <a:off x="19896" y="-43169"/>
              <a:ext cx="356481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>
              <a:lvl1pPr algn="ctr">
                <a:defRPr sz="21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2800"/>
                <a:t>知识驱动</a:t>
              </a:r>
            </a:p>
          </p:txBody>
        </p:sp>
      </p:grpSp>
      <p:pic>
        <p:nvPicPr>
          <p:cNvPr id="845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0" y="4535930"/>
            <a:ext cx="3624460" cy="1946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图片 7" descr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005" y="4584773"/>
            <a:ext cx="3604608" cy="19279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9" name="圆角矩形 8"/>
          <p:cNvGrpSpPr/>
          <p:nvPr/>
        </p:nvGrpSpPr>
        <p:grpSpPr>
          <a:xfrm>
            <a:off x="2063557" y="1319380"/>
            <a:ext cx="8085511" cy="582769"/>
            <a:chOff x="0" y="0"/>
            <a:chExt cx="8085509" cy="582767"/>
          </a:xfrm>
        </p:grpSpPr>
        <p:sp>
          <p:nvSpPr>
            <p:cNvPr id="847" name="圆角矩形"/>
            <p:cNvSpPr/>
            <p:nvPr/>
          </p:nvSpPr>
          <p:spPr>
            <a:xfrm>
              <a:off x="0" y="0"/>
              <a:ext cx="8085509" cy="58276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>
                <a:defRPr sz="13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733"/>
            </a:p>
          </p:txBody>
        </p:sp>
        <p:sp>
          <p:nvSpPr>
            <p:cNvPr id="848" name="基于感知的深度学习和基于认知的符号计算的融合"/>
            <p:cNvSpPr txBox="1"/>
            <p:nvPr/>
          </p:nvSpPr>
          <p:spPr>
            <a:xfrm>
              <a:off x="28447" y="29775"/>
              <a:ext cx="802861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>
              <a:lvl1pPr algn="ctr">
                <a:defRPr sz="21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2800"/>
                <a:t>基于感知的深度学习和基于认知的符号计算的融合</a:t>
              </a:r>
            </a:p>
          </p:txBody>
        </p:sp>
      </p:grpSp>
      <p:sp>
        <p:nvSpPr>
          <p:cNvPr id="850" name="虚尾箭头 9"/>
          <p:cNvSpPr/>
          <p:nvPr/>
        </p:nvSpPr>
        <p:spPr>
          <a:xfrm rot="19005485">
            <a:off x="3928656" y="3385562"/>
            <a:ext cx="1175221" cy="47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153"/>
                </a:moveTo>
                <a:lnTo>
                  <a:pt x="275" y="5153"/>
                </a:lnTo>
                <a:lnTo>
                  <a:pt x="275" y="16447"/>
                </a:lnTo>
                <a:lnTo>
                  <a:pt x="0" y="16447"/>
                </a:lnTo>
                <a:close/>
                <a:moveTo>
                  <a:pt x="551" y="5153"/>
                </a:moveTo>
                <a:lnTo>
                  <a:pt x="1102" y="5153"/>
                </a:lnTo>
                <a:lnTo>
                  <a:pt x="1102" y="16447"/>
                </a:lnTo>
                <a:lnTo>
                  <a:pt x="551" y="16447"/>
                </a:lnTo>
                <a:close/>
                <a:moveTo>
                  <a:pt x="1377" y="5153"/>
                </a:moveTo>
                <a:lnTo>
                  <a:pt x="17193" y="5153"/>
                </a:lnTo>
                <a:lnTo>
                  <a:pt x="17193" y="0"/>
                </a:lnTo>
                <a:lnTo>
                  <a:pt x="21600" y="10800"/>
                </a:lnTo>
                <a:lnTo>
                  <a:pt x="17193" y="21600"/>
                </a:lnTo>
                <a:lnTo>
                  <a:pt x="17193" y="16447"/>
                </a:lnTo>
                <a:lnTo>
                  <a:pt x="1377" y="16447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tIns="45720" rIns="45719" bIns="45720" anchor="ctr"/>
          <a:lstStyle/>
          <a:p>
            <a:pPr algn="ctr">
              <a:defRPr sz="1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733"/>
          </a:p>
        </p:txBody>
      </p:sp>
      <p:sp>
        <p:nvSpPr>
          <p:cNvPr id="851" name="虚尾箭头 10"/>
          <p:cNvSpPr/>
          <p:nvPr/>
        </p:nvSpPr>
        <p:spPr>
          <a:xfrm rot="13196807">
            <a:off x="7129393" y="3363013"/>
            <a:ext cx="1206351" cy="47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153"/>
                </a:moveTo>
                <a:lnTo>
                  <a:pt x="268" y="5153"/>
                </a:lnTo>
                <a:lnTo>
                  <a:pt x="268" y="16447"/>
                </a:lnTo>
                <a:lnTo>
                  <a:pt x="0" y="16447"/>
                </a:lnTo>
                <a:close/>
                <a:moveTo>
                  <a:pt x="537" y="5153"/>
                </a:moveTo>
                <a:lnTo>
                  <a:pt x="1073" y="5153"/>
                </a:lnTo>
                <a:lnTo>
                  <a:pt x="1073" y="16447"/>
                </a:lnTo>
                <a:lnTo>
                  <a:pt x="537" y="16447"/>
                </a:lnTo>
                <a:close/>
                <a:moveTo>
                  <a:pt x="1342" y="5153"/>
                </a:moveTo>
                <a:lnTo>
                  <a:pt x="17307" y="5153"/>
                </a:lnTo>
                <a:lnTo>
                  <a:pt x="17307" y="0"/>
                </a:lnTo>
                <a:lnTo>
                  <a:pt x="21600" y="10800"/>
                </a:lnTo>
                <a:lnTo>
                  <a:pt x="17307" y="21600"/>
                </a:lnTo>
                <a:lnTo>
                  <a:pt x="17307" y="16447"/>
                </a:lnTo>
                <a:lnTo>
                  <a:pt x="1342" y="16447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tIns="45720" rIns="45719" bIns="45720" anchor="ctr"/>
          <a:lstStyle/>
          <a:p>
            <a:pPr algn="ctr">
              <a:defRPr sz="1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733"/>
          </a:p>
        </p:txBody>
      </p:sp>
      <p:pic>
        <p:nvPicPr>
          <p:cNvPr id="852" name="图片 3" descr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075" y="2690427"/>
            <a:ext cx="2499133" cy="1276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图片 16" descr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807" y="3732753"/>
            <a:ext cx="744253" cy="191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图片 17" descr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700" y="3483334"/>
            <a:ext cx="744253" cy="191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5" name="图片 18" descr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628" y="3268415"/>
            <a:ext cx="757429" cy="194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图片 19" descr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700" y="3732753"/>
            <a:ext cx="744253" cy="191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图片 20" descr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058" y="3268415"/>
            <a:ext cx="757428" cy="194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图片 21" descr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807" y="3496518"/>
            <a:ext cx="744253" cy="1910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6" name="组 35"/>
          <p:cNvGrpSpPr/>
          <p:nvPr/>
        </p:nvGrpSpPr>
        <p:grpSpPr>
          <a:xfrm>
            <a:off x="4274791" y="1917355"/>
            <a:ext cx="3663028" cy="1871692"/>
            <a:chOff x="0" y="0"/>
            <a:chExt cx="3663027" cy="1871690"/>
          </a:xfrm>
        </p:grpSpPr>
        <p:pic>
          <p:nvPicPr>
            <p:cNvPr id="859" name="图片 3" descr="图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663028" cy="1871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0" name="图片 25" descr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588" y="935845"/>
              <a:ext cx="744253" cy="19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1" name="图片 26" descr="图片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0865" y="933396"/>
              <a:ext cx="744253" cy="19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2" name="图片 27" descr="图片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796" y="380387"/>
              <a:ext cx="757427" cy="1944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3" name="图片 28" descr="图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871" y="1556489"/>
              <a:ext cx="744253" cy="19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4" name="图片 29" descr="图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1774" y="457500"/>
              <a:ext cx="757428" cy="1944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5" name="图片 30" descr="图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8925" y="570581"/>
              <a:ext cx="744253" cy="191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7" name="文本框 31"/>
          <p:cNvSpPr txBox="1"/>
          <p:nvPr/>
        </p:nvSpPr>
        <p:spPr>
          <a:xfrm>
            <a:off x="7920201" y="4589545"/>
            <a:ext cx="3560875" cy="1477328"/>
          </a:xfrm>
          <a:prstGeom prst="rect">
            <a:avLst/>
          </a:prstGeom>
          <a:solidFill>
            <a:srgbClr val="C1901A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20" rIns="45719" bIns="45720">
            <a:spAutoFit/>
          </a:bodyPr>
          <a:lstStyle/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符号计算</a:t>
            </a:r>
            <a:endParaRPr dirty="0"/>
          </a:p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举一反三</a:t>
            </a:r>
            <a:endParaRPr dirty="0"/>
          </a:p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学习与理解</a:t>
            </a:r>
            <a:endParaRPr dirty="0"/>
          </a:p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因果推理</a:t>
            </a:r>
            <a:endParaRPr dirty="0"/>
          </a:p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CN" dirty="0"/>
              <a:t>常识知识驱动的</a:t>
            </a:r>
            <a:r>
              <a:rPr dirty="0" err="1"/>
              <a:t>可解释</a:t>
            </a:r>
            <a:r>
              <a:rPr lang="en-CN" dirty="0"/>
              <a:t>性</a:t>
            </a:r>
            <a:endParaRPr dirty="0"/>
          </a:p>
        </p:txBody>
      </p:sp>
      <p:sp>
        <p:nvSpPr>
          <p:cNvPr id="868" name="文本框 32"/>
          <p:cNvSpPr txBox="1"/>
          <p:nvPr/>
        </p:nvSpPr>
        <p:spPr>
          <a:xfrm>
            <a:off x="710925" y="4589545"/>
            <a:ext cx="3560875" cy="1477328"/>
          </a:xfrm>
          <a:prstGeom prst="rect">
            <a:avLst/>
          </a:prstGeom>
          <a:solidFill>
            <a:srgbClr val="0070C0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20" rIns="45719" bIns="45720">
            <a:spAutoFit/>
          </a:bodyPr>
          <a:lstStyle/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深度学习</a:t>
            </a:r>
            <a:endParaRPr dirty="0"/>
          </a:p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举十反一</a:t>
            </a:r>
            <a:endParaRPr dirty="0"/>
          </a:p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学习与记忆</a:t>
            </a:r>
            <a:endParaRPr dirty="0"/>
          </a:p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关联挖掘</a:t>
            </a:r>
            <a:endParaRPr dirty="0"/>
          </a:p>
          <a:p>
            <a:pPr marL="285744" indent="-285744" algn="just">
              <a:buSzPct val="100000"/>
              <a:buChar char="■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CN" dirty="0"/>
              <a:t>超大规模数据</a:t>
            </a:r>
            <a:r>
              <a:rPr dirty="0" err="1"/>
              <a:t>的</a:t>
            </a:r>
            <a:r>
              <a:rPr lang="en-CN" dirty="0"/>
              <a:t>预训练</a:t>
            </a:r>
            <a:endParaRPr dirty="0"/>
          </a:p>
        </p:txBody>
      </p:sp>
      <p:sp>
        <p:nvSpPr>
          <p:cNvPr id="869" name="文本框 2"/>
          <p:cNvSpPr txBox="1"/>
          <p:nvPr/>
        </p:nvSpPr>
        <p:spPr>
          <a:xfrm>
            <a:off x="4363565" y="4583885"/>
            <a:ext cx="348548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20" rIns="45719" bIns="45720">
            <a:spAutoFit/>
          </a:bodyPr>
          <a:lstStyle/>
          <a:p>
            <a:pPr algn="ctr">
              <a:defRPr sz="2400" b="1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3200" dirty="0" err="1">
                <a:solidFill>
                  <a:srgbClr val="C00000"/>
                </a:solidFill>
              </a:rPr>
              <a:t>知识</a:t>
            </a:r>
            <a:r>
              <a:rPr sz="3200" dirty="0">
                <a:solidFill>
                  <a:srgbClr val="C00000"/>
                </a:solidFill>
              </a:rPr>
              <a:t>=</a:t>
            </a:r>
            <a:r>
              <a:rPr sz="3200" dirty="0" err="1">
                <a:solidFill>
                  <a:srgbClr val="C00000"/>
                </a:solidFill>
              </a:rPr>
              <a:t>数值+符号</a:t>
            </a:r>
            <a:endParaRPr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6547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5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5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" grpId="0" animBg="1" advAuto="0"/>
      <p:bldP spid="844" grpId="0" animBg="1" advAuto="0"/>
      <p:bldP spid="845" grpId="0" animBg="1" advAuto="0"/>
      <p:bldP spid="846" grpId="0" animBg="1" advAuto="0"/>
      <p:bldP spid="849" grpId="0" animBg="1" advAuto="0"/>
      <p:bldP spid="850" grpId="0" animBg="1" advAuto="0"/>
      <p:bldP spid="851" grpId="0" animBg="1" advAuto="0"/>
      <p:bldP spid="852" grpId="0" animBg="1" advAuto="0"/>
      <p:bldP spid="853" grpId="0" animBg="1" advAuto="0"/>
      <p:bldP spid="854" grpId="0" animBg="1" advAuto="0"/>
      <p:bldP spid="855" grpId="0" animBg="1" advAuto="0"/>
      <p:bldP spid="856" grpId="0" animBg="1" advAuto="0"/>
      <p:bldP spid="857" grpId="0" animBg="1" advAuto="0"/>
      <p:bldP spid="858" grpId="0" animBg="1" advAuto="0"/>
      <p:bldP spid="866" grpId="0" animBg="1" advAuto="0"/>
      <p:bldP spid="867" grpId="0" animBg="1" advAuto="0"/>
      <p:bldP spid="868" grpId="0" animBg="1" advAuto="0"/>
      <p:bldP spid="869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2477-AB86-FF4A-9521-8F1A23E3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超越GPT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的预训练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ounded Rectangle 3"/>
          <p:cNvSpPr/>
          <p:nvPr/>
        </p:nvSpPr>
        <p:spPr>
          <a:xfrm>
            <a:off x="958668" y="4744144"/>
            <a:ext cx="4739268" cy="1650498"/>
          </a:xfrm>
          <a:prstGeom prst="roundRect">
            <a:avLst/>
          </a:prstGeom>
          <a:solidFill>
            <a:srgbClr val="3470C0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模型架构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长距离序列建模能力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可以快速适应、可读写的记忆模块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对知识和推理进行模块化解耦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6" name="Rounded Rectangle 4"/>
          <p:cNvSpPr/>
          <p:nvPr/>
        </p:nvSpPr>
        <p:spPr>
          <a:xfrm>
            <a:off x="6002736" y="4781452"/>
            <a:ext cx="5245100" cy="1650498"/>
          </a:xfrm>
          <a:prstGeom prst="roundRect">
            <a:avLst/>
          </a:prstGeom>
          <a:solidFill>
            <a:srgbClr val="3470C0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目标函数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同时具备双向建模能力和生成能力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从人类偏好中进行学习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将</a:t>
            </a:r>
            <a:r>
              <a:rPr lang="en-US" altLang="zh-CN" b="1" dirty="0">
                <a:solidFill>
                  <a:schemeClr val="bg1"/>
                </a:solidFill>
              </a:rPr>
              <a:t>Meta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Learning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OOD</a:t>
            </a:r>
            <a:r>
              <a:rPr lang="zh-CN" altLang="en-US" b="1" dirty="0">
                <a:solidFill>
                  <a:schemeClr val="bg1"/>
                </a:solidFill>
              </a:rPr>
              <a:t>泛化作为目标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ounded Rectangle 5"/>
          <p:cNvSpPr/>
          <p:nvPr/>
        </p:nvSpPr>
        <p:spPr>
          <a:xfrm>
            <a:off x="958667" y="2941056"/>
            <a:ext cx="4739269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</a:rPr>
              <a:t>持续学习的能力</a:t>
            </a:r>
            <a:endParaRPr lang="en-US" altLang="zh-CN" sz="3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从经验中学习不断提升、记忆自身推理得出的结论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le 6"/>
          <p:cNvSpPr/>
          <p:nvPr/>
        </p:nvSpPr>
        <p:spPr>
          <a:xfrm>
            <a:off x="6002736" y="2941056"/>
            <a:ext cx="5245100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</a:rPr>
              <a:t>完成复杂任务的能力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行动和决策能力（</a:t>
            </a:r>
            <a:r>
              <a:rPr lang="en-US" altLang="zh-CN" b="1" dirty="0">
                <a:solidFill>
                  <a:schemeClr val="tx1"/>
                </a:solidFill>
              </a:rPr>
              <a:t>e.g.</a:t>
            </a:r>
            <a:r>
              <a:rPr lang="zh-CN" altLang="en-US" b="1" dirty="0">
                <a:solidFill>
                  <a:schemeClr val="tx1"/>
                </a:solidFill>
              </a:rPr>
              <a:t> 虚拟助手）、快速记忆知识和推理（</a:t>
            </a:r>
            <a:r>
              <a:rPr lang="en-US" altLang="zh-CN" b="1" dirty="0">
                <a:solidFill>
                  <a:schemeClr val="tx1"/>
                </a:solidFill>
              </a:rPr>
              <a:t>e.g.</a:t>
            </a:r>
            <a:r>
              <a:rPr lang="zh-CN" altLang="en-US" b="1" dirty="0">
                <a:solidFill>
                  <a:schemeClr val="tx1"/>
                </a:solidFill>
              </a:rPr>
              <a:t> 阅读文档并根据需求写代码）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8668" y="1096286"/>
            <a:ext cx="3126368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</a:rPr>
              <a:t>支持多种语言</a:t>
            </a:r>
            <a:endParaRPr lang="en-US" altLang="zh-CN" sz="3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同时支持中英文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基于至少数百</a:t>
            </a:r>
            <a:r>
              <a:rPr lang="en-US" altLang="zh-CN" b="1" dirty="0">
                <a:solidFill>
                  <a:schemeClr val="tx1"/>
                </a:solidFill>
              </a:rPr>
              <a:t>GB</a:t>
            </a:r>
            <a:r>
              <a:rPr lang="zh-CN" altLang="en-US" b="1" dirty="0">
                <a:solidFill>
                  <a:schemeClr val="tx1"/>
                </a:solidFill>
              </a:rPr>
              <a:t>的多语言数据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95620" y="1096286"/>
            <a:ext cx="3126368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在标准</a:t>
            </a:r>
            <a:r>
              <a:rPr lang="en-US" altLang="zh-CN" sz="3200" b="1" dirty="0">
                <a:solidFill>
                  <a:schemeClr val="tx1"/>
                </a:solidFill>
              </a:rPr>
              <a:t>NLP</a:t>
            </a:r>
            <a:r>
              <a:rPr lang="zh-CN" altLang="en-US" sz="3200" b="1" dirty="0">
                <a:solidFill>
                  <a:schemeClr val="tx1"/>
                </a:solidFill>
              </a:rPr>
              <a:t>任务上取得提升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1"/>
          <p:cNvSpPr/>
          <p:nvPr/>
        </p:nvSpPr>
        <p:spPr>
          <a:xfrm>
            <a:off x="7432572" y="1100660"/>
            <a:ext cx="3815264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认知能力突破（</a:t>
            </a:r>
            <a:r>
              <a:rPr lang="en-US" altLang="zh-CN" sz="3200" b="1" dirty="0">
                <a:solidFill>
                  <a:schemeClr val="tx1"/>
                </a:solidFill>
              </a:rPr>
              <a:t>e.g.</a:t>
            </a:r>
            <a:r>
              <a:rPr lang="zh-CN" altLang="en-US" sz="3200" b="1" dirty="0">
                <a:solidFill>
                  <a:schemeClr val="tx1"/>
                </a:solidFill>
              </a:rPr>
              <a:t> 开放对话）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91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F825-9BC4-9D48-85D1-3DB37688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让机器有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“创造”能力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0314D1-57E4-934B-832E-8D0A54B9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907" y="980728"/>
            <a:ext cx="9457479" cy="4910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CC7A52-68C0-A144-9A18-A2E324D0F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3432" y="4409778"/>
            <a:ext cx="9960974" cy="5575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8E201D-1047-A841-B0E2-BD39048F5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907" y="1359759"/>
            <a:ext cx="10004289" cy="25141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89F9B7-02A0-E043-A6DF-2DDBB6FC0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3432" y="4790156"/>
            <a:ext cx="9960982" cy="21672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617695-0554-474F-885F-DA9C8521979E}"/>
              </a:ext>
            </a:extLst>
          </p:cNvPr>
          <p:cNvSpPr/>
          <p:nvPr/>
        </p:nvSpPr>
        <p:spPr>
          <a:xfrm>
            <a:off x="4907868" y="3789040"/>
            <a:ext cx="2376264" cy="666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600" dirty="0">
                <a:solidFill>
                  <a:srgbClr val="C00000"/>
                </a:solidFill>
              </a:rPr>
              <a:t>V.S.</a:t>
            </a:r>
          </a:p>
        </p:txBody>
      </p:sp>
    </p:spTree>
    <p:extLst>
      <p:ext uri="{BB962C8B-B14F-4D97-AF65-F5344CB8AC3E}">
        <p14:creationId xmlns:p14="http://schemas.microsoft.com/office/powerpoint/2010/main" val="234201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5C06-9D05-8448-92D7-B562A3B9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让机器有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“创造”能力</a:t>
            </a:r>
            <a:endParaRPr lang="en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8CFEC-8D2D-CB47-9B23-CF113B4FB186}"/>
              </a:ext>
            </a:extLst>
          </p:cNvPr>
          <p:cNvSpPr/>
          <p:nvPr/>
        </p:nvSpPr>
        <p:spPr>
          <a:xfrm>
            <a:off x="839416" y="1124744"/>
            <a:ext cx="10297144" cy="576064"/>
          </a:xfrm>
          <a:prstGeom prst="rect">
            <a:avLst/>
          </a:prstGeom>
          <a:solidFill>
            <a:srgbClr val="C8EEFF"/>
          </a:solidFill>
          <a:ln>
            <a:solidFill>
              <a:srgbClr val="619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kamilan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卡米兰</a:t>
            </a:r>
            <a:r>
              <a:rPr lang="en-US" altLang="zh-CN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秋季新款印花衬衫女宽松中长款长袖衬衣上衣</a:t>
            </a:r>
          </a:p>
        </p:txBody>
      </p:sp>
      <p:pic>
        <p:nvPicPr>
          <p:cNvPr id="2050" name="Picture 2" descr="卡米兰图片大全_uc今日头条新闻网">
            <a:extLst>
              <a:ext uri="{FF2B5EF4-FFF2-40B4-BE49-F238E27FC236}">
                <a16:creationId xmlns:a16="http://schemas.microsoft.com/office/drawing/2014/main" id="{475BE283-DE21-A944-A13C-DFAE16F15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1629" y="2223087"/>
            <a:ext cx="3300506" cy="33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10CFD9-B43B-B64C-89B6-7DDB944DF399}"/>
              </a:ext>
            </a:extLst>
          </p:cNvPr>
          <p:cNvSpPr/>
          <p:nvPr/>
        </p:nvSpPr>
        <p:spPr>
          <a:xfrm>
            <a:off x="2285185" y="5712913"/>
            <a:ext cx="1913393" cy="46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Narrow" panose="020B0604020202020204" pitchFamily="34" charset="0"/>
              </a:rPr>
              <a:t>原图</a:t>
            </a:r>
            <a:endParaRPr lang="en-US" sz="3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31DB5FD-40CC-A545-9F03-FB46A9E152C9}"/>
              </a:ext>
            </a:extLst>
          </p:cNvPr>
          <p:cNvSpPr/>
          <p:nvPr/>
        </p:nvSpPr>
        <p:spPr>
          <a:xfrm>
            <a:off x="5987988" y="3339646"/>
            <a:ext cx="720080" cy="864096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054" name="Picture 6" descr="卡米兰秋季服装">
            <a:extLst>
              <a:ext uri="{FF2B5EF4-FFF2-40B4-BE49-F238E27FC236}">
                <a16:creationId xmlns:a16="http://schemas.microsoft.com/office/drawing/2014/main" id="{FD13772A-0AFF-C948-B63A-CFAE4687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9096" y="2223087"/>
            <a:ext cx="2298130" cy="33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9CEF7D-F1CA-444E-876B-96BF355C2D8A}"/>
              </a:ext>
            </a:extLst>
          </p:cNvPr>
          <p:cNvSpPr/>
          <p:nvPr/>
        </p:nvSpPr>
        <p:spPr>
          <a:xfrm>
            <a:off x="7971464" y="5712913"/>
            <a:ext cx="1913393" cy="46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Narrow" panose="020B0604020202020204" pitchFamily="34" charset="0"/>
              </a:rPr>
              <a:t>自动生成</a:t>
            </a:r>
            <a:endParaRPr lang="en-US" sz="3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1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7FD6-6587-F040-99EB-622F6AF8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我们离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AGI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还差什么：更高级的认知能力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8228E19C-835E-914A-9FAD-8DEC01921BDF}"/>
              </a:ext>
            </a:extLst>
          </p:cNvPr>
          <p:cNvSpPr/>
          <p:nvPr/>
        </p:nvSpPr>
        <p:spPr>
          <a:xfrm>
            <a:off x="958668" y="4744144"/>
            <a:ext cx="4739268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>
                    <a:lumMod val="75000"/>
                  </a:schemeClr>
                </a:solidFill>
              </a:rPr>
              <a:t>模型架构</a:t>
            </a:r>
            <a:endParaRPr lang="en-US" altLang="zh-CN" sz="36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长距离序列建模能力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可以快速适应、可读写的记忆模块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对知识和推理进行模块化解耦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40E23947-FC7C-7F44-B58E-B19ED3AC4D6C}"/>
              </a:ext>
            </a:extLst>
          </p:cNvPr>
          <p:cNvSpPr/>
          <p:nvPr/>
        </p:nvSpPr>
        <p:spPr>
          <a:xfrm>
            <a:off x="6002736" y="4781452"/>
            <a:ext cx="5245100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>
                    <a:lumMod val="75000"/>
                  </a:schemeClr>
                </a:solidFill>
              </a:rPr>
              <a:t>目标函数</a:t>
            </a:r>
            <a:endParaRPr lang="en-US" altLang="zh-CN" sz="36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同时具备双向建模能力和生成能力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从人类偏好中进行学习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将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Meta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Learning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OOD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泛化作为目标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50C146CE-A3B7-AF4D-AB39-2058B4DD80E8}"/>
              </a:ext>
            </a:extLst>
          </p:cNvPr>
          <p:cNvSpPr/>
          <p:nvPr/>
        </p:nvSpPr>
        <p:spPr>
          <a:xfrm>
            <a:off x="958667" y="2941056"/>
            <a:ext cx="4739269" cy="1650498"/>
          </a:xfrm>
          <a:prstGeom prst="roundRect">
            <a:avLst/>
          </a:prstGeom>
          <a:solidFill>
            <a:srgbClr val="3470C0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持续学习的能力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从经验中学习不断提升、记忆自身推理得出的结论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D4631D42-CA73-534A-8F3D-A8CDFD750636}"/>
              </a:ext>
            </a:extLst>
          </p:cNvPr>
          <p:cNvSpPr/>
          <p:nvPr/>
        </p:nvSpPr>
        <p:spPr>
          <a:xfrm>
            <a:off x="6002736" y="2941056"/>
            <a:ext cx="5245100" cy="1650498"/>
          </a:xfrm>
          <a:prstGeom prst="roundRect">
            <a:avLst/>
          </a:prstGeom>
          <a:solidFill>
            <a:srgbClr val="3470C0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完成复杂任务的能力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行动和决策能力（</a:t>
            </a:r>
            <a:r>
              <a:rPr lang="en-US" altLang="zh-CN" b="1" dirty="0">
                <a:solidFill>
                  <a:schemeClr val="bg1"/>
                </a:solidFill>
              </a:rPr>
              <a:t>e.g.</a:t>
            </a:r>
            <a:r>
              <a:rPr lang="zh-CN" altLang="en-US" b="1" dirty="0">
                <a:solidFill>
                  <a:schemeClr val="bg1"/>
                </a:solidFill>
              </a:rPr>
              <a:t> 虚拟助手）、快速记忆知识和推理（</a:t>
            </a:r>
            <a:r>
              <a:rPr lang="en-US" altLang="zh-CN" b="1" dirty="0">
                <a:solidFill>
                  <a:schemeClr val="bg1"/>
                </a:solidFill>
              </a:rPr>
              <a:t>e.g.</a:t>
            </a:r>
            <a:r>
              <a:rPr lang="zh-CN" altLang="en-US" b="1" dirty="0">
                <a:solidFill>
                  <a:schemeClr val="bg1"/>
                </a:solidFill>
              </a:rPr>
              <a:t> 阅读文档并根据需求写代码）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991654-EA4B-8941-8732-F93D95CBC775}"/>
              </a:ext>
            </a:extLst>
          </p:cNvPr>
          <p:cNvSpPr/>
          <p:nvPr/>
        </p:nvSpPr>
        <p:spPr>
          <a:xfrm>
            <a:off x="958668" y="1096286"/>
            <a:ext cx="3126368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>
                    <a:lumMod val="75000"/>
                  </a:schemeClr>
                </a:solidFill>
              </a:rPr>
              <a:t>支持多种语言</a:t>
            </a:r>
            <a:endParaRPr lang="en-US" altLang="zh-CN" sz="36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同时支持中英文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基于至少数百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GB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的多语言数据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886D90-CD49-5C49-9ECB-099F4CD99AF2}"/>
              </a:ext>
            </a:extLst>
          </p:cNvPr>
          <p:cNvSpPr/>
          <p:nvPr/>
        </p:nvSpPr>
        <p:spPr>
          <a:xfrm>
            <a:off x="4195620" y="1096286"/>
            <a:ext cx="3126368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</a:rPr>
              <a:t>在标准</a:t>
            </a:r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NLP</a:t>
            </a: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</a:rPr>
              <a:t>任务上取得提升</a:t>
            </a:r>
            <a:endParaRPr lang="en-US" altLang="zh-CN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DD7DD88B-094A-8C49-8DC8-B40EA9700460}"/>
              </a:ext>
            </a:extLst>
          </p:cNvPr>
          <p:cNvSpPr/>
          <p:nvPr/>
        </p:nvSpPr>
        <p:spPr>
          <a:xfrm>
            <a:off x="7432572" y="1100660"/>
            <a:ext cx="3815264" cy="1650498"/>
          </a:xfrm>
          <a:prstGeom prst="roundRect">
            <a:avLst/>
          </a:prstGeom>
          <a:solidFill>
            <a:srgbClr val="C8EEFF"/>
          </a:solidFill>
          <a:ln>
            <a:solidFill>
              <a:srgbClr val="34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</a:rPr>
              <a:t>认知能力突破（</a:t>
            </a:r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e.g.</a:t>
            </a: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</a:rPr>
              <a:t> 开放对话）</a:t>
            </a:r>
            <a:endParaRPr lang="en-US" altLang="zh-CN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34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976E-60A8-804D-9E6A-A753355A4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认知AI的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九准则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D476F5-7D53-7441-8685-42BFB7E245E7}"/>
              </a:ext>
            </a:extLst>
          </p:cNvPr>
          <p:cNvSpPr/>
          <p:nvPr/>
        </p:nvSpPr>
        <p:spPr>
          <a:xfrm>
            <a:off x="6356939" y="2592282"/>
            <a:ext cx="5535703" cy="4076805"/>
          </a:xfrm>
          <a:prstGeom prst="roundRect">
            <a:avLst/>
          </a:prstGeom>
          <a:solidFill>
            <a:srgbClr val="C6EEFD"/>
          </a:solidFill>
          <a:ln w="28575">
            <a:solidFill>
              <a:srgbClr val="008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just" defTabSz="685800" fontAlgn="ctr">
              <a:defRPr/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认知</a:t>
            </a: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AI</a:t>
            </a:r>
          </a:p>
          <a:p>
            <a:pPr lvl="0" algn="just" defTabSz="685800" font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1.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 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适应与学习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能力</a:t>
            </a:r>
          </a:p>
          <a:p>
            <a:pPr lvl="0" algn="just" defTabSz="685800" font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2. 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定义与语境化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能力</a:t>
            </a:r>
          </a:p>
          <a:p>
            <a:pPr lvl="0" algn="just" defTabSz="685800" font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3. 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自我系统的准入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能力</a:t>
            </a:r>
          </a:p>
          <a:p>
            <a:pPr lvl="0" algn="just" defTabSz="685800" font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4. 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优先级与访问控制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能力</a:t>
            </a:r>
          </a:p>
          <a:p>
            <a:pPr lvl="0" algn="just" defTabSz="685800" font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5. 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召集与控制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能力</a:t>
            </a:r>
          </a:p>
          <a:p>
            <a:pPr lvl="0" algn="just" defTabSz="685800" font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6. 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决策与执行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能力</a:t>
            </a:r>
          </a:p>
          <a:p>
            <a:pPr lvl="0" algn="just" defTabSz="685800" font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7. 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错误探测与编辑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能力</a:t>
            </a:r>
          </a:p>
          <a:p>
            <a:pPr lvl="0" algn="just" defTabSz="685800" font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8. 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反思与自我监控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能力</a:t>
            </a:r>
          </a:p>
          <a:p>
            <a:pPr lvl="0" algn="just" defTabSz="685800" font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9. 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条理与灵活性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之间的能力</a:t>
            </a:r>
          </a:p>
          <a:p>
            <a:pPr lvl="0" algn="just" defTabSz="685800" fontAlgn="ctr">
              <a:lnSpc>
                <a:spcPct val="120000"/>
              </a:lnSpc>
              <a:defRPr/>
            </a:pPr>
            <a:endParaRPr kumimoji="1"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Helvetica Neue Ligh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7BCF62C-19E5-AF44-8911-3EFF41C1E131}"/>
              </a:ext>
            </a:extLst>
          </p:cNvPr>
          <p:cNvSpPr/>
          <p:nvPr/>
        </p:nvSpPr>
        <p:spPr>
          <a:xfrm>
            <a:off x="363265" y="2592283"/>
            <a:ext cx="5035189" cy="4076804"/>
          </a:xfrm>
          <a:prstGeom prst="roundRect">
            <a:avLst/>
          </a:prstGeom>
          <a:noFill/>
          <a:ln w="28575">
            <a:solidFill>
              <a:srgbClr val="3A8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685800" fontAlgn="ctr">
              <a:defRPr/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感知</a:t>
            </a: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AI</a:t>
            </a:r>
          </a:p>
          <a:p>
            <a:pPr algn="just" defTabSz="685800" fontAlgn="ctr">
              <a:lnSpc>
                <a:spcPct val="120000"/>
              </a:lnSpc>
              <a:defRPr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数据驱动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-&gt;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模型训练</a:t>
            </a:r>
            <a:endParaRPr kumimoji="1"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Helvetica Neue Light"/>
            </a:endParaRPr>
          </a:p>
          <a:p>
            <a:pPr algn="just" defTabSz="685800" fontAlgn="ctr">
              <a:lnSpc>
                <a:spcPct val="120000"/>
              </a:lnSpc>
              <a:defRPr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知识图谱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-&gt;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知识匹配</a:t>
            </a:r>
            <a:endParaRPr kumimoji="1"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Helvetica Neue Light"/>
            </a:endParaRPr>
          </a:p>
          <a:p>
            <a:pPr algn="just" defTabSz="685800" fontAlgn="ctr">
              <a:lnSpc>
                <a:spcPct val="120000"/>
              </a:lnSpc>
              <a:defRPr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半监督学习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-&gt;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自监督学习</a:t>
            </a:r>
            <a:endParaRPr kumimoji="1"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Helvetica Neue Light"/>
            </a:endParaRPr>
          </a:p>
          <a:p>
            <a:pPr algn="just" defTabSz="685800" fontAlgn="ctr">
              <a:lnSpc>
                <a:spcPct val="120000"/>
              </a:lnSpc>
              <a:defRPr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用户交互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-&gt;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 Light"/>
              </a:rPr>
              <a:t>强化学习</a:t>
            </a:r>
            <a:endParaRPr kumimoji="1"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右箭头 6">
            <a:extLst>
              <a:ext uri="{FF2B5EF4-FFF2-40B4-BE49-F238E27FC236}">
                <a16:creationId xmlns:a16="http://schemas.microsoft.com/office/drawing/2014/main" id="{F5FDA4B2-AFFA-0347-94DA-AD6B7D9007EF}"/>
              </a:ext>
            </a:extLst>
          </p:cNvPr>
          <p:cNvSpPr/>
          <p:nvPr/>
        </p:nvSpPr>
        <p:spPr bwMode="auto">
          <a:xfrm>
            <a:off x="5523405" y="4030665"/>
            <a:ext cx="735560" cy="82441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21182-E3EF-BA48-AE38-C0FA2F90AF46}"/>
              </a:ext>
            </a:extLst>
          </p:cNvPr>
          <p:cNvSpPr/>
          <p:nvPr/>
        </p:nvSpPr>
        <p:spPr>
          <a:xfrm>
            <a:off x="472123" y="1196752"/>
            <a:ext cx="11251788" cy="1179853"/>
          </a:xfrm>
          <a:prstGeom prst="rect">
            <a:avLst/>
          </a:prstGeom>
          <a:solidFill>
            <a:srgbClr val="5A70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认知</a:t>
            </a:r>
            <a:r>
              <a:rPr lang="en-US" altLang="ja-JP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不仅会使用数据驱动的方法来建构更好的</a:t>
            </a:r>
            <a:r>
              <a:rPr lang="en-US" altLang="ja-JP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系统，还应该能将行为与意识联系起来，主动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与创造行为</a:t>
            </a:r>
          </a:p>
        </p:txBody>
      </p:sp>
    </p:spTree>
    <p:extLst>
      <p:ext uri="{BB962C8B-B14F-4D97-AF65-F5344CB8AC3E}">
        <p14:creationId xmlns:p14="http://schemas.microsoft.com/office/powerpoint/2010/main" val="328932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182B50-5A94-5548-94E8-9C5651FE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solidFill>
                  <a:srgbClr val="001F39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认知图谱</a:t>
            </a:r>
            <a:r>
              <a:rPr lang="en-US" altLang="ja-JP" dirty="0">
                <a:solidFill>
                  <a:srgbClr val="001F39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(Cognitive Graph)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B356-9F89-B043-B68E-4820A86983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31321" y="2005676"/>
            <a:ext cx="2249488" cy="819150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3575">
                <a:solidFill>
                  <a:srgbClr val="0095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常识图谱</a:t>
            </a:r>
            <a:endParaRPr lang="en-US" sz="3575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7B475A-097A-E84C-8DCE-9AA4B1DF3F2C}"/>
              </a:ext>
            </a:extLst>
          </p:cNvPr>
          <p:cNvSpPr/>
          <p:nvPr/>
        </p:nvSpPr>
        <p:spPr>
          <a:xfrm>
            <a:off x="1823971" y="2590800"/>
            <a:ext cx="1913393" cy="46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Knowledge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43D13-48F4-0D4D-9AB8-E1C7783F13D0}"/>
              </a:ext>
            </a:extLst>
          </p:cNvPr>
          <p:cNvSpPr/>
          <p:nvPr/>
        </p:nvSpPr>
        <p:spPr>
          <a:xfrm>
            <a:off x="5042883" y="6237548"/>
            <a:ext cx="2106235" cy="46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Cognitive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12A27-4844-7443-8F3B-0FEFE3038CFC}"/>
              </a:ext>
            </a:extLst>
          </p:cNvPr>
          <p:cNvSpPr/>
          <p:nvPr/>
        </p:nvSpPr>
        <p:spPr>
          <a:xfrm>
            <a:off x="8105177" y="3341948"/>
            <a:ext cx="2117441" cy="46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Logic Generation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26005C-E29C-0D4B-AE32-3429E885CF7E}"/>
              </a:ext>
            </a:extLst>
          </p:cNvPr>
          <p:cNvSpPr txBox="1">
            <a:spLocks/>
          </p:cNvSpPr>
          <p:nvPr/>
        </p:nvSpPr>
        <p:spPr bwMode="auto">
          <a:xfrm>
            <a:off x="5437955" y="3048000"/>
            <a:ext cx="1267645" cy="72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>
            <a:lvl1pPr marL="422041" indent="-42204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914423" indent="-35170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3200">
                <a:solidFill>
                  <a:schemeClr val="tx1"/>
                </a:solidFill>
                <a:latin typeface="+mn-lt"/>
                <a:ea typeface="+mn-ea"/>
              </a:defRPr>
            </a:lvl2pPr>
            <a:lvl3pPr marL="1406804" indent="-28136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3pPr>
            <a:lvl4pPr marL="1969526" indent="-28136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532248" indent="-28136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3094970" indent="-281361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62">
                <a:solidFill>
                  <a:schemeClr val="tx1"/>
                </a:solidFill>
                <a:latin typeface="+mn-lt"/>
                <a:ea typeface="+mn-ea"/>
              </a:defRPr>
            </a:lvl6pPr>
            <a:lvl7pPr marL="3657691" indent="-281361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62">
                <a:solidFill>
                  <a:schemeClr val="tx1"/>
                </a:solidFill>
                <a:latin typeface="+mn-lt"/>
                <a:ea typeface="+mn-ea"/>
              </a:defRPr>
            </a:lvl7pPr>
            <a:lvl8pPr marL="4220413" indent="-281361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62">
                <a:solidFill>
                  <a:schemeClr val="tx1"/>
                </a:solidFill>
                <a:latin typeface="+mn-lt"/>
                <a:ea typeface="+mn-ea"/>
              </a:defRPr>
            </a:lvl8pPr>
            <a:lvl9pPr marL="4783135" indent="-281361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62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2000" b="1" kern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ja-JP" sz="2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ja-JP" altLang="en-US" sz="2000" b="1" kern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赋予</a:t>
            </a:r>
            <a:endParaRPr lang="en-US" altLang="ja-JP" sz="20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CN" sz="2000" b="1" kern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</a:t>
            </a:r>
            <a:r>
              <a:rPr lang="ja-JP" altLang="en-US" sz="2000" b="1" kern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能力</a:t>
            </a:r>
            <a:endParaRPr lang="en-US" sz="2000" b="1" kern="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B7004A-2464-C942-935D-6D65E5570D1D}"/>
              </a:ext>
            </a:extLst>
          </p:cNvPr>
          <p:cNvSpPr txBox="1">
            <a:spLocks/>
          </p:cNvSpPr>
          <p:nvPr/>
        </p:nvSpPr>
        <p:spPr bwMode="auto">
          <a:xfrm>
            <a:off x="4876800" y="5640853"/>
            <a:ext cx="2438400" cy="81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3575" ker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认知推理</a:t>
            </a:r>
            <a:endParaRPr lang="en-US" sz="3575" kern="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66A884-8E05-0A47-9E5B-F667B6FFF90F}"/>
              </a:ext>
            </a:extLst>
          </p:cNvPr>
          <p:cNvSpPr txBox="1">
            <a:spLocks/>
          </p:cNvSpPr>
          <p:nvPr/>
        </p:nvSpPr>
        <p:spPr bwMode="auto">
          <a:xfrm>
            <a:off x="7812195" y="2762309"/>
            <a:ext cx="2703405" cy="81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3575" kern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逻辑生成</a:t>
            </a:r>
            <a:endParaRPr lang="en-US" sz="3575" kern="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" name="Group 119">
            <a:extLst>
              <a:ext uri="{FF2B5EF4-FFF2-40B4-BE49-F238E27FC236}">
                <a16:creationId xmlns:a16="http://schemas.microsoft.com/office/drawing/2014/main" id="{A6E20E0D-1706-8147-B4BE-A9938A77C4D8}"/>
              </a:ext>
            </a:extLst>
          </p:cNvPr>
          <p:cNvGrpSpPr/>
          <p:nvPr/>
        </p:nvGrpSpPr>
        <p:grpSpPr>
          <a:xfrm>
            <a:off x="4363096" y="3803602"/>
            <a:ext cx="3503457" cy="1637255"/>
            <a:chOff x="4363096" y="4369160"/>
            <a:chExt cx="3503457" cy="163725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EB944FC-647D-1C4F-BE40-8A45E5EE9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3096" y="4425698"/>
              <a:ext cx="3503457" cy="1580717"/>
            </a:xfrm>
            <a:custGeom>
              <a:avLst/>
              <a:gdLst>
                <a:gd name="T0" fmla="*/ 899 w 1025"/>
                <a:gd name="T1" fmla="*/ 165 h 462"/>
                <a:gd name="T2" fmla="*/ 836 w 1025"/>
                <a:gd name="T3" fmla="*/ 151 h 462"/>
                <a:gd name="T4" fmla="*/ 793 w 1025"/>
                <a:gd name="T5" fmla="*/ 104 h 462"/>
                <a:gd name="T6" fmla="*/ 796 w 1025"/>
                <a:gd name="T7" fmla="*/ 66 h 462"/>
                <a:gd name="T8" fmla="*/ 810 w 1025"/>
                <a:gd name="T9" fmla="*/ 51 h 462"/>
                <a:gd name="T10" fmla="*/ 806 w 1025"/>
                <a:gd name="T11" fmla="*/ 31 h 462"/>
                <a:gd name="T12" fmla="*/ 766 w 1025"/>
                <a:gd name="T13" fmla="*/ 8 h 462"/>
                <a:gd name="T14" fmla="*/ 730 w 1025"/>
                <a:gd name="T15" fmla="*/ 17 h 462"/>
                <a:gd name="T16" fmla="*/ 507 w 1025"/>
                <a:gd name="T17" fmla="*/ 131 h 462"/>
                <a:gd name="T18" fmla="*/ 297 w 1025"/>
                <a:gd name="T19" fmla="*/ 33 h 462"/>
                <a:gd name="T20" fmla="*/ 259 w 1025"/>
                <a:gd name="T21" fmla="*/ 26 h 462"/>
                <a:gd name="T22" fmla="*/ 192 w 1025"/>
                <a:gd name="T23" fmla="*/ 64 h 462"/>
                <a:gd name="T24" fmla="*/ 164 w 1025"/>
                <a:gd name="T25" fmla="*/ 77 h 462"/>
                <a:gd name="T26" fmla="*/ 158 w 1025"/>
                <a:gd name="T27" fmla="*/ 73 h 462"/>
                <a:gd name="T28" fmla="*/ 154 w 1025"/>
                <a:gd name="T29" fmla="*/ 50 h 462"/>
                <a:gd name="T30" fmla="*/ 162 w 1025"/>
                <a:gd name="T31" fmla="*/ 36 h 462"/>
                <a:gd name="T32" fmla="*/ 146 w 1025"/>
                <a:gd name="T33" fmla="*/ 3 h 462"/>
                <a:gd name="T34" fmla="*/ 99 w 1025"/>
                <a:gd name="T35" fmla="*/ 14 h 462"/>
                <a:gd name="T36" fmla="*/ 65 w 1025"/>
                <a:gd name="T37" fmla="*/ 49 h 462"/>
                <a:gd name="T38" fmla="*/ 86 w 1025"/>
                <a:gd name="T39" fmla="*/ 80 h 462"/>
                <a:gd name="T40" fmla="*/ 102 w 1025"/>
                <a:gd name="T41" fmla="*/ 80 h 462"/>
                <a:gd name="T42" fmla="*/ 120 w 1025"/>
                <a:gd name="T43" fmla="*/ 95 h 462"/>
                <a:gd name="T44" fmla="*/ 120 w 1025"/>
                <a:gd name="T45" fmla="*/ 102 h 462"/>
                <a:gd name="T46" fmla="*/ 95 w 1025"/>
                <a:gd name="T47" fmla="*/ 120 h 462"/>
                <a:gd name="T48" fmla="*/ 16 w 1025"/>
                <a:gd name="T49" fmla="*/ 166 h 462"/>
                <a:gd name="T50" fmla="*/ 8 w 1025"/>
                <a:gd name="T51" fmla="*/ 200 h 462"/>
                <a:gd name="T52" fmla="*/ 507 w 1025"/>
                <a:gd name="T53" fmla="*/ 462 h 462"/>
                <a:gd name="T54" fmla="*/ 1017 w 1025"/>
                <a:gd name="T55" fmla="*/ 183 h 462"/>
                <a:gd name="T56" fmla="*/ 1009 w 1025"/>
                <a:gd name="T57" fmla="*/ 148 h 462"/>
                <a:gd name="T58" fmla="*/ 955 w 1025"/>
                <a:gd name="T59" fmla="*/ 117 h 462"/>
                <a:gd name="T60" fmla="*/ 936 w 1025"/>
                <a:gd name="T61" fmla="*/ 124 h 462"/>
                <a:gd name="T62" fmla="*/ 930 w 1025"/>
                <a:gd name="T63" fmla="*/ 144 h 462"/>
                <a:gd name="T64" fmla="*/ 899 w 1025"/>
                <a:gd name="T65" fmla="*/ 165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5" h="462">
                  <a:moveTo>
                    <a:pt x="899" y="165"/>
                  </a:moveTo>
                  <a:cubicBezTo>
                    <a:pt x="879" y="169"/>
                    <a:pt x="857" y="164"/>
                    <a:pt x="836" y="151"/>
                  </a:cubicBezTo>
                  <a:cubicBezTo>
                    <a:pt x="815" y="140"/>
                    <a:pt x="800" y="123"/>
                    <a:pt x="793" y="104"/>
                  </a:cubicBezTo>
                  <a:cubicBezTo>
                    <a:pt x="788" y="91"/>
                    <a:pt x="789" y="77"/>
                    <a:pt x="796" y="66"/>
                  </a:cubicBezTo>
                  <a:cubicBezTo>
                    <a:pt x="799" y="60"/>
                    <a:pt x="804" y="55"/>
                    <a:pt x="810" y="51"/>
                  </a:cubicBezTo>
                  <a:cubicBezTo>
                    <a:pt x="819" y="45"/>
                    <a:pt x="818" y="38"/>
                    <a:pt x="806" y="31"/>
                  </a:cubicBezTo>
                  <a:cubicBezTo>
                    <a:pt x="766" y="8"/>
                    <a:pt x="766" y="8"/>
                    <a:pt x="766" y="8"/>
                  </a:cubicBezTo>
                  <a:cubicBezTo>
                    <a:pt x="754" y="1"/>
                    <a:pt x="738" y="5"/>
                    <a:pt x="730" y="17"/>
                  </a:cubicBezTo>
                  <a:cubicBezTo>
                    <a:pt x="680" y="86"/>
                    <a:pt x="599" y="131"/>
                    <a:pt x="507" y="131"/>
                  </a:cubicBezTo>
                  <a:cubicBezTo>
                    <a:pt x="423" y="131"/>
                    <a:pt x="347" y="93"/>
                    <a:pt x="297" y="33"/>
                  </a:cubicBezTo>
                  <a:cubicBezTo>
                    <a:pt x="288" y="22"/>
                    <a:pt x="271" y="18"/>
                    <a:pt x="259" y="26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80" y="71"/>
                    <a:pt x="167" y="78"/>
                    <a:pt x="164" y="77"/>
                  </a:cubicBezTo>
                  <a:cubicBezTo>
                    <a:pt x="162" y="76"/>
                    <a:pt x="160" y="75"/>
                    <a:pt x="158" y="73"/>
                  </a:cubicBezTo>
                  <a:cubicBezTo>
                    <a:pt x="154" y="65"/>
                    <a:pt x="150" y="58"/>
                    <a:pt x="154" y="50"/>
                  </a:cubicBezTo>
                  <a:cubicBezTo>
                    <a:pt x="156" y="45"/>
                    <a:pt x="160" y="41"/>
                    <a:pt x="162" y="36"/>
                  </a:cubicBezTo>
                  <a:cubicBezTo>
                    <a:pt x="170" y="21"/>
                    <a:pt x="162" y="5"/>
                    <a:pt x="146" y="3"/>
                  </a:cubicBezTo>
                  <a:cubicBezTo>
                    <a:pt x="130" y="0"/>
                    <a:pt x="113" y="5"/>
                    <a:pt x="99" y="14"/>
                  </a:cubicBezTo>
                  <a:cubicBezTo>
                    <a:pt x="84" y="22"/>
                    <a:pt x="71" y="34"/>
                    <a:pt x="65" y="49"/>
                  </a:cubicBezTo>
                  <a:cubicBezTo>
                    <a:pt x="59" y="65"/>
                    <a:pt x="69" y="79"/>
                    <a:pt x="86" y="80"/>
                  </a:cubicBezTo>
                  <a:cubicBezTo>
                    <a:pt x="91" y="80"/>
                    <a:pt x="97" y="79"/>
                    <a:pt x="102" y="80"/>
                  </a:cubicBezTo>
                  <a:cubicBezTo>
                    <a:pt x="111" y="81"/>
                    <a:pt x="116" y="88"/>
                    <a:pt x="120" y="95"/>
                  </a:cubicBezTo>
                  <a:cubicBezTo>
                    <a:pt x="121" y="97"/>
                    <a:pt x="121" y="99"/>
                    <a:pt x="120" y="102"/>
                  </a:cubicBezTo>
                  <a:cubicBezTo>
                    <a:pt x="119" y="105"/>
                    <a:pt x="108" y="113"/>
                    <a:pt x="95" y="120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4" y="173"/>
                    <a:pt x="0" y="188"/>
                    <a:pt x="8" y="200"/>
                  </a:cubicBezTo>
                  <a:cubicBezTo>
                    <a:pt x="117" y="358"/>
                    <a:pt x="300" y="462"/>
                    <a:pt x="507" y="462"/>
                  </a:cubicBezTo>
                  <a:cubicBezTo>
                    <a:pt x="721" y="462"/>
                    <a:pt x="910" y="351"/>
                    <a:pt x="1017" y="183"/>
                  </a:cubicBezTo>
                  <a:cubicBezTo>
                    <a:pt x="1025" y="171"/>
                    <a:pt x="1021" y="155"/>
                    <a:pt x="1009" y="148"/>
                  </a:cubicBezTo>
                  <a:cubicBezTo>
                    <a:pt x="955" y="117"/>
                    <a:pt x="955" y="117"/>
                    <a:pt x="955" y="117"/>
                  </a:cubicBezTo>
                  <a:cubicBezTo>
                    <a:pt x="943" y="110"/>
                    <a:pt x="937" y="113"/>
                    <a:pt x="936" y="124"/>
                  </a:cubicBezTo>
                  <a:cubicBezTo>
                    <a:pt x="936" y="131"/>
                    <a:pt x="934" y="138"/>
                    <a:pt x="930" y="144"/>
                  </a:cubicBezTo>
                  <a:cubicBezTo>
                    <a:pt x="924" y="155"/>
                    <a:pt x="912" y="163"/>
                    <a:pt x="899" y="16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Box 121">
              <a:extLst>
                <a:ext uri="{FF2B5EF4-FFF2-40B4-BE49-F238E27FC236}">
                  <a16:creationId xmlns:a16="http://schemas.microsoft.com/office/drawing/2014/main" id="{EBD1B4E5-DB53-3E46-8055-4DA86744E9AA}"/>
                </a:ext>
              </a:extLst>
            </p:cNvPr>
            <p:cNvSpPr txBox="1"/>
            <p:nvPr/>
          </p:nvSpPr>
          <p:spPr>
            <a:xfrm rot="10800000">
              <a:off x="5159555" y="4369160"/>
              <a:ext cx="1872890" cy="1009934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b="1">
                  <a:solidFill>
                    <a:schemeClr val="bg1"/>
                  </a:solidFill>
                </a:rPr>
                <a:t>Option 03</a:t>
              </a:r>
            </a:p>
          </p:txBody>
        </p:sp>
      </p:grpSp>
      <p:grpSp>
        <p:nvGrpSpPr>
          <p:cNvPr id="24" name="Group 122">
            <a:extLst>
              <a:ext uri="{FF2B5EF4-FFF2-40B4-BE49-F238E27FC236}">
                <a16:creationId xmlns:a16="http://schemas.microsoft.com/office/drawing/2014/main" id="{4923B46E-0852-014D-8672-D391A42A188E}"/>
              </a:ext>
            </a:extLst>
          </p:cNvPr>
          <p:cNvGrpSpPr/>
          <p:nvPr/>
        </p:nvGrpSpPr>
        <p:grpSpPr>
          <a:xfrm>
            <a:off x="6103320" y="1295400"/>
            <a:ext cx="2064425" cy="3060937"/>
            <a:chOff x="6103320" y="1860958"/>
            <a:chExt cx="2064425" cy="3060937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9BC8FBA-FC8E-6D40-9957-5CFBBE8C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3320" y="1860958"/>
              <a:ext cx="2064425" cy="3060937"/>
            </a:xfrm>
            <a:custGeom>
              <a:avLst/>
              <a:gdLst>
                <a:gd name="T0" fmla="*/ 70 w 604"/>
                <a:gd name="T1" fmla="*/ 112 h 895"/>
                <a:gd name="T2" fmla="*/ 89 w 604"/>
                <a:gd name="T3" fmla="*/ 173 h 895"/>
                <a:gd name="T4" fmla="*/ 70 w 604"/>
                <a:gd name="T5" fmla="*/ 234 h 895"/>
                <a:gd name="T6" fmla="*/ 35 w 604"/>
                <a:gd name="T7" fmla="*/ 251 h 895"/>
                <a:gd name="T8" fmla="*/ 16 w 604"/>
                <a:gd name="T9" fmla="*/ 246 h 895"/>
                <a:gd name="T10" fmla="*/ 0 w 604"/>
                <a:gd name="T11" fmla="*/ 259 h 895"/>
                <a:gd name="T12" fmla="*/ 0 w 604"/>
                <a:gd name="T13" fmla="*/ 305 h 895"/>
                <a:gd name="T14" fmla="*/ 26 w 604"/>
                <a:gd name="T15" fmla="*/ 332 h 895"/>
                <a:gd name="T16" fmla="*/ 273 w 604"/>
                <a:gd name="T17" fmla="*/ 606 h 895"/>
                <a:gd name="T18" fmla="*/ 257 w 604"/>
                <a:gd name="T19" fmla="*/ 700 h 895"/>
                <a:gd name="T20" fmla="*/ 269 w 604"/>
                <a:gd name="T21" fmla="*/ 736 h 895"/>
                <a:gd name="T22" fmla="*/ 336 w 604"/>
                <a:gd name="T23" fmla="*/ 775 h 895"/>
                <a:gd name="T24" fmla="*/ 361 w 604"/>
                <a:gd name="T25" fmla="*/ 793 h 895"/>
                <a:gd name="T26" fmla="*/ 360 w 604"/>
                <a:gd name="T27" fmla="*/ 799 h 895"/>
                <a:gd name="T28" fmla="*/ 342 w 604"/>
                <a:gd name="T29" fmla="*/ 815 h 895"/>
                <a:gd name="T30" fmla="*/ 326 w 604"/>
                <a:gd name="T31" fmla="*/ 815 h 895"/>
                <a:gd name="T32" fmla="*/ 305 w 604"/>
                <a:gd name="T33" fmla="*/ 845 h 895"/>
                <a:gd name="T34" fmla="*/ 339 w 604"/>
                <a:gd name="T35" fmla="*/ 881 h 895"/>
                <a:gd name="T36" fmla="*/ 387 w 604"/>
                <a:gd name="T37" fmla="*/ 892 h 895"/>
                <a:gd name="T38" fmla="*/ 403 w 604"/>
                <a:gd name="T39" fmla="*/ 859 h 895"/>
                <a:gd name="T40" fmla="*/ 394 w 604"/>
                <a:gd name="T41" fmla="*/ 845 h 895"/>
                <a:gd name="T42" fmla="*/ 399 w 604"/>
                <a:gd name="T43" fmla="*/ 822 h 895"/>
                <a:gd name="T44" fmla="*/ 404 w 604"/>
                <a:gd name="T45" fmla="*/ 818 h 895"/>
                <a:gd name="T46" fmla="*/ 433 w 604"/>
                <a:gd name="T47" fmla="*/ 831 h 895"/>
                <a:gd name="T48" fmla="*/ 512 w 604"/>
                <a:gd name="T49" fmla="*/ 876 h 895"/>
                <a:gd name="T50" fmla="*/ 546 w 604"/>
                <a:gd name="T51" fmla="*/ 866 h 895"/>
                <a:gd name="T52" fmla="*/ 604 w 604"/>
                <a:gd name="T53" fmla="*/ 606 h 895"/>
                <a:gd name="T54" fmla="*/ 26 w 604"/>
                <a:gd name="T55" fmla="*/ 0 h 895"/>
                <a:gd name="T56" fmla="*/ 0 w 604"/>
                <a:gd name="T57" fmla="*/ 26 h 895"/>
                <a:gd name="T58" fmla="*/ 0 w 604"/>
                <a:gd name="T59" fmla="*/ 87 h 895"/>
                <a:gd name="T60" fmla="*/ 16 w 604"/>
                <a:gd name="T61" fmla="*/ 100 h 895"/>
                <a:gd name="T62" fmla="*/ 35 w 604"/>
                <a:gd name="T63" fmla="*/ 96 h 895"/>
                <a:gd name="T64" fmla="*/ 70 w 604"/>
                <a:gd name="T65" fmla="*/ 11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895">
                  <a:moveTo>
                    <a:pt x="70" y="112"/>
                  </a:moveTo>
                  <a:cubicBezTo>
                    <a:pt x="83" y="128"/>
                    <a:pt x="90" y="149"/>
                    <a:pt x="89" y="173"/>
                  </a:cubicBezTo>
                  <a:cubicBezTo>
                    <a:pt x="90" y="197"/>
                    <a:pt x="83" y="219"/>
                    <a:pt x="70" y="234"/>
                  </a:cubicBezTo>
                  <a:cubicBezTo>
                    <a:pt x="61" y="245"/>
                    <a:pt x="49" y="251"/>
                    <a:pt x="35" y="251"/>
                  </a:cubicBezTo>
                  <a:cubicBezTo>
                    <a:pt x="29" y="251"/>
                    <a:pt x="22" y="249"/>
                    <a:pt x="16" y="246"/>
                  </a:cubicBezTo>
                  <a:cubicBezTo>
                    <a:pt x="6" y="241"/>
                    <a:pt x="0" y="245"/>
                    <a:pt x="0" y="259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20"/>
                    <a:pt x="12" y="331"/>
                    <a:pt x="26" y="332"/>
                  </a:cubicBezTo>
                  <a:cubicBezTo>
                    <a:pt x="165" y="347"/>
                    <a:pt x="273" y="464"/>
                    <a:pt x="273" y="606"/>
                  </a:cubicBezTo>
                  <a:cubicBezTo>
                    <a:pt x="273" y="639"/>
                    <a:pt x="267" y="670"/>
                    <a:pt x="257" y="700"/>
                  </a:cubicBezTo>
                  <a:cubicBezTo>
                    <a:pt x="252" y="713"/>
                    <a:pt x="257" y="729"/>
                    <a:pt x="269" y="736"/>
                  </a:cubicBezTo>
                  <a:cubicBezTo>
                    <a:pt x="336" y="775"/>
                    <a:pt x="336" y="775"/>
                    <a:pt x="336" y="775"/>
                  </a:cubicBezTo>
                  <a:cubicBezTo>
                    <a:pt x="348" y="782"/>
                    <a:pt x="360" y="790"/>
                    <a:pt x="361" y="793"/>
                  </a:cubicBezTo>
                  <a:cubicBezTo>
                    <a:pt x="361" y="795"/>
                    <a:pt x="361" y="797"/>
                    <a:pt x="360" y="799"/>
                  </a:cubicBezTo>
                  <a:cubicBezTo>
                    <a:pt x="356" y="807"/>
                    <a:pt x="352" y="814"/>
                    <a:pt x="342" y="815"/>
                  </a:cubicBezTo>
                  <a:cubicBezTo>
                    <a:pt x="337" y="815"/>
                    <a:pt x="332" y="815"/>
                    <a:pt x="326" y="815"/>
                  </a:cubicBezTo>
                  <a:cubicBezTo>
                    <a:pt x="310" y="815"/>
                    <a:pt x="300" y="830"/>
                    <a:pt x="305" y="845"/>
                  </a:cubicBezTo>
                  <a:cubicBezTo>
                    <a:pt x="311" y="860"/>
                    <a:pt x="325" y="873"/>
                    <a:pt x="339" y="881"/>
                  </a:cubicBezTo>
                  <a:cubicBezTo>
                    <a:pt x="353" y="889"/>
                    <a:pt x="371" y="895"/>
                    <a:pt x="387" y="892"/>
                  </a:cubicBezTo>
                  <a:cubicBezTo>
                    <a:pt x="403" y="889"/>
                    <a:pt x="410" y="873"/>
                    <a:pt x="403" y="859"/>
                  </a:cubicBezTo>
                  <a:cubicBezTo>
                    <a:pt x="400" y="854"/>
                    <a:pt x="397" y="850"/>
                    <a:pt x="394" y="845"/>
                  </a:cubicBezTo>
                  <a:cubicBezTo>
                    <a:pt x="390" y="836"/>
                    <a:pt x="394" y="829"/>
                    <a:pt x="399" y="822"/>
                  </a:cubicBezTo>
                  <a:cubicBezTo>
                    <a:pt x="400" y="820"/>
                    <a:pt x="402" y="819"/>
                    <a:pt x="404" y="818"/>
                  </a:cubicBezTo>
                  <a:cubicBezTo>
                    <a:pt x="407" y="817"/>
                    <a:pt x="420" y="823"/>
                    <a:pt x="433" y="831"/>
                  </a:cubicBezTo>
                  <a:cubicBezTo>
                    <a:pt x="512" y="876"/>
                    <a:pt x="512" y="876"/>
                    <a:pt x="512" y="876"/>
                  </a:cubicBezTo>
                  <a:cubicBezTo>
                    <a:pt x="524" y="883"/>
                    <a:pt x="540" y="879"/>
                    <a:pt x="546" y="866"/>
                  </a:cubicBezTo>
                  <a:cubicBezTo>
                    <a:pt x="583" y="787"/>
                    <a:pt x="604" y="699"/>
                    <a:pt x="604" y="606"/>
                  </a:cubicBezTo>
                  <a:cubicBezTo>
                    <a:pt x="604" y="281"/>
                    <a:pt x="348" y="15"/>
                    <a:pt x="26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1"/>
                    <a:pt x="6" y="105"/>
                    <a:pt x="16" y="100"/>
                  </a:cubicBezTo>
                  <a:cubicBezTo>
                    <a:pt x="22" y="97"/>
                    <a:pt x="29" y="96"/>
                    <a:pt x="35" y="96"/>
                  </a:cubicBezTo>
                  <a:cubicBezTo>
                    <a:pt x="49" y="96"/>
                    <a:pt x="61" y="102"/>
                    <a:pt x="70" y="112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TextBox 124">
              <a:extLst>
                <a:ext uri="{FF2B5EF4-FFF2-40B4-BE49-F238E27FC236}">
                  <a16:creationId xmlns:a16="http://schemas.microsoft.com/office/drawing/2014/main" id="{B434E60A-D1AC-A040-A277-471528FD9DED}"/>
                </a:ext>
              </a:extLst>
            </p:cNvPr>
            <p:cNvSpPr txBox="1"/>
            <p:nvPr/>
          </p:nvSpPr>
          <p:spPr>
            <a:xfrm rot="3600000">
              <a:off x="5986921" y="3060851"/>
              <a:ext cx="1872890" cy="1009934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Option 02</a:t>
              </a:r>
            </a:p>
          </p:txBody>
        </p:sp>
      </p:grpSp>
      <p:grpSp>
        <p:nvGrpSpPr>
          <p:cNvPr id="27" name="Group 125">
            <a:extLst>
              <a:ext uri="{FF2B5EF4-FFF2-40B4-BE49-F238E27FC236}">
                <a16:creationId xmlns:a16="http://schemas.microsoft.com/office/drawing/2014/main" id="{C84DF064-5314-A649-B094-670AB1D5230A}"/>
              </a:ext>
            </a:extLst>
          </p:cNvPr>
          <p:cNvGrpSpPr/>
          <p:nvPr/>
        </p:nvGrpSpPr>
        <p:grpSpPr>
          <a:xfrm>
            <a:off x="4024254" y="1297494"/>
            <a:ext cx="2304960" cy="3079781"/>
            <a:chOff x="4024254" y="1863052"/>
            <a:chExt cx="2304960" cy="3079781"/>
          </a:xfrm>
        </p:grpSpPr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7894706-12CA-7F42-B3F7-FFD3CC0F9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254" y="1863052"/>
              <a:ext cx="2304960" cy="3079781"/>
            </a:xfrm>
            <a:custGeom>
              <a:avLst/>
              <a:gdLst>
                <a:gd name="T0" fmla="*/ 142 w 674"/>
                <a:gd name="T1" fmla="*/ 790 h 900"/>
                <a:gd name="T2" fmla="*/ 186 w 674"/>
                <a:gd name="T3" fmla="*/ 742 h 900"/>
                <a:gd name="T4" fmla="*/ 248 w 674"/>
                <a:gd name="T5" fmla="*/ 728 h 900"/>
                <a:gd name="T6" fmla="*/ 280 w 674"/>
                <a:gd name="T7" fmla="*/ 750 h 900"/>
                <a:gd name="T8" fmla="*/ 286 w 674"/>
                <a:gd name="T9" fmla="*/ 769 h 900"/>
                <a:gd name="T10" fmla="*/ 305 w 674"/>
                <a:gd name="T11" fmla="*/ 776 h 900"/>
                <a:gd name="T12" fmla="*/ 344 w 674"/>
                <a:gd name="T13" fmla="*/ 753 h 900"/>
                <a:gd name="T14" fmla="*/ 355 w 674"/>
                <a:gd name="T15" fmla="*/ 718 h 900"/>
                <a:gd name="T16" fmla="*/ 331 w 674"/>
                <a:gd name="T17" fmla="*/ 605 h 900"/>
                <a:gd name="T18" fmla="*/ 558 w 674"/>
                <a:gd name="T19" fmla="*/ 334 h 900"/>
                <a:gd name="T20" fmla="*/ 583 w 674"/>
                <a:gd name="T21" fmla="*/ 305 h 900"/>
                <a:gd name="T22" fmla="*/ 583 w 674"/>
                <a:gd name="T23" fmla="*/ 228 h 900"/>
                <a:gd name="T24" fmla="*/ 587 w 674"/>
                <a:gd name="T25" fmla="*/ 197 h 900"/>
                <a:gd name="T26" fmla="*/ 592 w 674"/>
                <a:gd name="T27" fmla="*/ 195 h 900"/>
                <a:gd name="T28" fmla="*/ 615 w 674"/>
                <a:gd name="T29" fmla="*/ 202 h 900"/>
                <a:gd name="T30" fmla="*/ 623 w 674"/>
                <a:gd name="T31" fmla="*/ 216 h 900"/>
                <a:gd name="T32" fmla="*/ 659 w 674"/>
                <a:gd name="T33" fmla="*/ 219 h 900"/>
                <a:gd name="T34" fmla="*/ 673 w 674"/>
                <a:gd name="T35" fmla="*/ 172 h 900"/>
                <a:gd name="T36" fmla="*/ 659 w 674"/>
                <a:gd name="T37" fmla="*/ 126 h 900"/>
                <a:gd name="T38" fmla="*/ 623 w 674"/>
                <a:gd name="T39" fmla="*/ 128 h 900"/>
                <a:gd name="T40" fmla="*/ 615 w 674"/>
                <a:gd name="T41" fmla="*/ 142 h 900"/>
                <a:gd name="T42" fmla="*/ 592 w 674"/>
                <a:gd name="T43" fmla="*/ 150 h 900"/>
                <a:gd name="T44" fmla="*/ 587 w 674"/>
                <a:gd name="T45" fmla="*/ 147 h 900"/>
                <a:gd name="T46" fmla="*/ 583 w 674"/>
                <a:gd name="T47" fmla="*/ 116 h 900"/>
                <a:gd name="T48" fmla="*/ 583 w 674"/>
                <a:gd name="T49" fmla="*/ 25 h 900"/>
                <a:gd name="T50" fmla="*/ 558 w 674"/>
                <a:gd name="T51" fmla="*/ 1 h 900"/>
                <a:gd name="T52" fmla="*/ 0 w 674"/>
                <a:gd name="T53" fmla="*/ 605 h 900"/>
                <a:gd name="T54" fmla="*/ 67 w 674"/>
                <a:gd name="T55" fmla="*/ 884 h 900"/>
                <a:gd name="T56" fmla="*/ 102 w 674"/>
                <a:gd name="T57" fmla="*/ 893 h 900"/>
                <a:gd name="T58" fmla="*/ 156 w 674"/>
                <a:gd name="T59" fmla="*/ 862 h 900"/>
                <a:gd name="T60" fmla="*/ 159 w 674"/>
                <a:gd name="T61" fmla="*/ 842 h 900"/>
                <a:gd name="T62" fmla="*/ 145 w 674"/>
                <a:gd name="T63" fmla="*/ 828 h 900"/>
                <a:gd name="T64" fmla="*/ 142 w 674"/>
                <a:gd name="T65" fmla="*/ 79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4" h="900">
                  <a:moveTo>
                    <a:pt x="142" y="790"/>
                  </a:moveTo>
                  <a:cubicBezTo>
                    <a:pt x="149" y="771"/>
                    <a:pt x="165" y="754"/>
                    <a:pt x="186" y="742"/>
                  </a:cubicBezTo>
                  <a:cubicBezTo>
                    <a:pt x="206" y="730"/>
                    <a:pt x="229" y="725"/>
                    <a:pt x="248" y="728"/>
                  </a:cubicBezTo>
                  <a:cubicBezTo>
                    <a:pt x="262" y="731"/>
                    <a:pt x="273" y="739"/>
                    <a:pt x="280" y="750"/>
                  </a:cubicBezTo>
                  <a:cubicBezTo>
                    <a:pt x="283" y="756"/>
                    <a:pt x="285" y="763"/>
                    <a:pt x="286" y="769"/>
                  </a:cubicBezTo>
                  <a:cubicBezTo>
                    <a:pt x="286" y="781"/>
                    <a:pt x="292" y="783"/>
                    <a:pt x="305" y="776"/>
                  </a:cubicBezTo>
                  <a:cubicBezTo>
                    <a:pt x="344" y="753"/>
                    <a:pt x="344" y="753"/>
                    <a:pt x="344" y="753"/>
                  </a:cubicBezTo>
                  <a:cubicBezTo>
                    <a:pt x="357" y="746"/>
                    <a:pt x="361" y="730"/>
                    <a:pt x="355" y="718"/>
                  </a:cubicBezTo>
                  <a:cubicBezTo>
                    <a:pt x="340" y="683"/>
                    <a:pt x="331" y="645"/>
                    <a:pt x="331" y="605"/>
                  </a:cubicBezTo>
                  <a:cubicBezTo>
                    <a:pt x="331" y="470"/>
                    <a:pt x="429" y="357"/>
                    <a:pt x="558" y="334"/>
                  </a:cubicBezTo>
                  <a:cubicBezTo>
                    <a:pt x="572" y="332"/>
                    <a:pt x="583" y="319"/>
                    <a:pt x="583" y="305"/>
                  </a:cubicBezTo>
                  <a:cubicBezTo>
                    <a:pt x="583" y="228"/>
                    <a:pt x="583" y="228"/>
                    <a:pt x="583" y="228"/>
                  </a:cubicBezTo>
                  <a:cubicBezTo>
                    <a:pt x="583" y="214"/>
                    <a:pt x="584" y="200"/>
                    <a:pt x="587" y="197"/>
                  </a:cubicBezTo>
                  <a:cubicBezTo>
                    <a:pt x="588" y="196"/>
                    <a:pt x="590" y="195"/>
                    <a:pt x="592" y="195"/>
                  </a:cubicBezTo>
                  <a:cubicBezTo>
                    <a:pt x="601" y="194"/>
                    <a:pt x="609" y="195"/>
                    <a:pt x="615" y="202"/>
                  </a:cubicBezTo>
                  <a:cubicBezTo>
                    <a:pt x="618" y="207"/>
                    <a:pt x="620" y="212"/>
                    <a:pt x="623" y="216"/>
                  </a:cubicBezTo>
                  <a:cubicBezTo>
                    <a:pt x="631" y="230"/>
                    <a:pt x="649" y="232"/>
                    <a:pt x="659" y="219"/>
                  </a:cubicBezTo>
                  <a:cubicBezTo>
                    <a:pt x="670" y="207"/>
                    <a:pt x="674" y="189"/>
                    <a:pt x="673" y="172"/>
                  </a:cubicBezTo>
                  <a:cubicBezTo>
                    <a:pt x="674" y="156"/>
                    <a:pt x="670" y="138"/>
                    <a:pt x="659" y="126"/>
                  </a:cubicBezTo>
                  <a:cubicBezTo>
                    <a:pt x="649" y="113"/>
                    <a:pt x="631" y="114"/>
                    <a:pt x="623" y="128"/>
                  </a:cubicBezTo>
                  <a:cubicBezTo>
                    <a:pt x="620" y="133"/>
                    <a:pt x="618" y="138"/>
                    <a:pt x="615" y="142"/>
                  </a:cubicBezTo>
                  <a:cubicBezTo>
                    <a:pt x="609" y="150"/>
                    <a:pt x="601" y="150"/>
                    <a:pt x="592" y="150"/>
                  </a:cubicBezTo>
                  <a:cubicBezTo>
                    <a:pt x="590" y="150"/>
                    <a:pt x="588" y="149"/>
                    <a:pt x="587" y="147"/>
                  </a:cubicBezTo>
                  <a:cubicBezTo>
                    <a:pt x="584" y="145"/>
                    <a:pt x="583" y="131"/>
                    <a:pt x="583" y="116"/>
                  </a:cubicBezTo>
                  <a:cubicBezTo>
                    <a:pt x="583" y="25"/>
                    <a:pt x="583" y="25"/>
                    <a:pt x="583" y="25"/>
                  </a:cubicBezTo>
                  <a:cubicBezTo>
                    <a:pt x="583" y="11"/>
                    <a:pt x="572" y="0"/>
                    <a:pt x="558" y="1"/>
                  </a:cubicBezTo>
                  <a:cubicBezTo>
                    <a:pt x="245" y="25"/>
                    <a:pt x="0" y="286"/>
                    <a:pt x="0" y="605"/>
                  </a:cubicBezTo>
                  <a:cubicBezTo>
                    <a:pt x="0" y="705"/>
                    <a:pt x="24" y="800"/>
                    <a:pt x="67" y="884"/>
                  </a:cubicBezTo>
                  <a:cubicBezTo>
                    <a:pt x="74" y="896"/>
                    <a:pt x="90" y="900"/>
                    <a:pt x="102" y="893"/>
                  </a:cubicBezTo>
                  <a:cubicBezTo>
                    <a:pt x="156" y="862"/>
                    <a:pt x="156" y="862"/>
                    <a:pt x="156" y="862"/>
                  </a:cubicBezTo>
                  <a:cubicBezTo>
                    <a:pt x="168" y="855"/>
                    <a:pt x="168" y="849"/>
                    <a:pt x="159" y="842"/>
                  </a:cubicBezTo>
                  <a:cubicBezTo>
                    <a:pt x="153" y="839"/>
                    <a:pt x="149" y="834"/>
                    <a:pt x="145" y="828"/>
                  </a:cubicBezTo>
                  <a:cubicBezTo>
                    <a:pt x="139" y="816"/>
                    <a:pt x="138" y="802"/>
                    <a:pt x="142" y="790"/>
                  </a:cubicBezTo>
                  <a:close/>
                </a:path>
              </a:pathLst>
            </a:custGeom>
            <a:solidFill>
              <a:srgbClr val="00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TextBox 127">
              <a:extLst>
                <a:ext uri="{FF2B5EF4-FFF2-40B4-BE49-F238E27FC236}">
                  <a16:creationId xmlns:a16="http://schemas.microsoft.com/office/drawing/2014/main" id="{56B6FE23-C9B9-6B45-A608-0E1CD5A6F4F2}"/>
                </a:ext>
              </a:extLst>
            </p:cNvPr>
            <p:cNvSpPr txBox="1"/>
            <p:nvPr/>
          </p:nvSpPr>
          <p:spPr>
            <a:xfrm rot="18000000">
              <a:off x="4368767" y="2962469"/>
              <a:ext cx="1872890" cy="1009934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Option 01</a:t>
              </a:r>
            </a:p>
          </p:txBody>
        </p:sp>
      </p:grpSp>
      <p:sp>
        <p:nvSpPr>
          <p:cNvPr id="20" name="圆角矩形 8">
            <a:extLst>
              <a:ext uri="{FF2B5EF4-FFF2-40B4-BE49-F238E27FC236}">
                <a16:creationId xmlns:a16="http://schemas.microsoft.com/office/drawing/2014/main" id="{C28413E7-DC2B-5241-A294-2E7AF5D6F7F9}"/>
              </a:ext>
            </a:extLst>
          </p:cNvPr>
          <p:cNvSpPr/>
          <p:nvPr/>
        </p:nvSpPr>
        <p:spPr>
          <a:xfrm>
            <a:off x="304800" y="3285073"/>
            <a:ext cx="3586101" cy="23557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高精度知识图谱构建工具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领域知识图谱应用系统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超大规模常识知识图谱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基于知识图谱的推荐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</a:t>
            </a:r>
          </a:p>
        </p:txBody>
      </p:sp>
      <p:sp>
        <p:nvSpPr>
          <p:cNvPr id="31" name="圆角矩形 8">
            <a:extLst>
              <a:ext uri="{FF2B5EF4-FFF2-40B4-BE49-F238E27FC236}">
                <a16:creationId xmlns:a16="http://schemas.microsoft.com/office/drawing/2014/main" id="{284A8D4D-78B7-BE4D-B07D-F9E3208D6911}"/>
              </a:ext>
            </a:extLst>
          </p:cNvPr>
          <p:cNvSpPr/>
          <p:nvPr/>
        </p:nvSpPr>
        <p:spPr>
          <a:xfrm>
            <a:off x="8389887" y="981075"/>
            <a:ext cx="3586101" cy="1724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超大规模预训练模型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内容自动生成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“数字人”系统</a:t>
            </a:r>
          </a:p>
        </p:txBody>
      </p:sp>
      <p:sp>
        <p:nvSpPr>
          <p:cNvPr id="32" name="圆角矩形 8">
            <a:extLst>
              <a:ext uri="{FF2B5EF4-FFF2-40B4-BE49-F238E27FC236}">
                <a16:creationId xmlns:a16="http://schemas.microsoft.com/office/drawing/2014/main" id="{7F13BE00-ABC1-7444-BD94-8F4A324D611F}"/>
              </a:ext>
            </a:extLst>
          </p:cNvPr>
          <p:cNvSpPr/>
          <p:nvPr/>
        </p:nvSpPr>
        <p:spPr>
          <a:xfrm>
            <a:off x="8032635" y="4542039"/>
            <a:ext cx="3586101" cy="1724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突破系统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的认知推理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异常检测、关键线索挖掘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追跟溯源、趋势预见</a:t>
            </a:r>
          </a:p>
        </p:txBody>
      </p:sp>
    </p:spTree>
    <p:extLst>
      <p:ext uri="{BB962C8B-B14F-4D97-AF65-F5344CB8AC3E}">
        <p14:creationId xmlns:p14="http://schemas.microsoft.com/office/powerpoint/2010/main" val="37466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B6CE3B-0F95-B141-98FB-611F40D34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2" y="943411"/>
            <a:ext cx="9925747" cy="55059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F315F4-100D-8F4B-B663-FC19C89832CA}"/>
              </a:ext>
            </a:extLst>
          </p:cNvPr>
          <p:cNvSpPr/>
          <p:nvPr/>
        </p:nvSpPr>
        <p:spPr>
          <a:xfrm>
            <a:off x="457202" y="6476284"/>
            <a:ext cx="3047998" cy="306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730" indent="-185730">
              <a:buFont typeface="+mj-lt"/>
              <a:buAutoNum type="arabicPeriod"/>
            </a:pPr>
            <a:r>
              <a:rPr lang="en-US" sz="1400" dirty="0">
                <a:solidFill>
                  <a:srgbClr val="403F40"/>
                </a:solidFill>
                <a:latin typeface="Times New Roman" charset="0"/>
                <a:ea typeface="Times New Roman" charset="0"/>
                <a:cs typeface="Times New Roman" charset="0"/>
              </a:rPr>
              <a:t>From </a:t>
            </a:r>
            <a:r>
              <a:rPr lang="en-US" sz="1400" dirty="0" err="1">
                <a:solidFill>
                  <a:srgbClr val="403F40"/>
                </a:solidFill>
                <a:latin typeface="Times New Roman" charset="0"/>
                <a:ea typeface="Times New Roman" charset="0"/>
                <a:cs typeface="Times New Roman" charset="0"/>
              </a:rPr>
              <a:t>Bengio’s</a:t>
            </a:r>
            <a:r>
              <a:rPr lang="en-US" sz="1400" dirty="0">
                <a:solidFill>
                  <a:srgbClr val="403F40"/>
                </a:solidFill>
                <a:latin typeface="Times New Roman" charset="0"/>
                <a:ea typeface="Times New Roman" charset="0"/>
                <a:cs typeface="Times New Roman" charset="0"/>
              </a:rPr>
              <a:t> NIPS’2019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主旨报告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3F708-9164-D24C-A435-AB0474543107}"/>
              </a:ext>
            </a:extLst>
          </p:cNvPr>
          <p:cNvSpPr/>
          <p:nvPr/>
        </p:nvSpPr>
        <p:spPr>
          <a:xfrm>
            <a:off x="474299" y="1096353"/>
            <a:ext cx="6609159" cy="731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</a:t>
            </a:r>
            <a:r>
              <a:rPr kumimoji="1"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过程理论</a:t>
            </a:r>
            <a:r>
              <a:rPr kumimoji="1"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kumimoji="1"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认知科学</a:t>
            </a:r>
            <a:r>
              <a:rPr kumimoji="1"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：系统</a:t>
            </a:r>
            <a:r>
              <a:rPr kumimoji="1"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1vs.</a:t>
            </a:r>
            <a:r>
              <a:rPr kumimoji="1"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系统</a:t>
            </a:r>
            <a:r>
              <a:rPr kumimoji="1"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 </a:t>
            </a:r>
            <a:endParaRPr kumimoji="1" 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C6F414-B868-9748-8CA7-79805EEC6265}"/>
              </a:ext>
            </a:extLst>
          </p:cNvPr>
          <p:cNvSpPr/>
          <p:nvPr/>
        </p:nvSpPr>
        <p:spPr>
          <a:xfrm>
            <a:off x="454059" y="1715477"/>
            <a:ext cx="5715000" cy="570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的不同类型</a:t>
            </a:r>
            <a:endParaRPr kumimoji="1"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9F0F7-44A2-324C-8873-BFA775C1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从脑认知看机器学习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E362DB-298C-5B4F-8FB5-6C076B77D294}"/>
              </a:ext>
            </a:extLst>
          </p:cNvPr>
          <p:cNvSpPr txBox="1">
            <a:spLocks/>
          </p:cNvSpPr>
          <p:nvPr/>
        </p:nvSpPr>
        <p:spPr bwMode="auto">
          <a:xfrm>
            <a:off x="550500" y="1686951"/>
            <a:ext cx="4859700" cy="792162"/>
          </a:xfrm>
          <a:prstGeom prst="rect">
            <a:avLst/>
          </a:prstGeom>
          <a:solidFill>
            <a:srgbClr val="C8EEFF"/>
          </a:solidFill>
          <a:ln>
            <a:solidFill>
              <a:srgbClr val="3470C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sz="2400" kern="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当前深度学习仅解决了认知系统</a:t>
            </a:r>
            <a:r>
              <a:rPr lang="en-US" altLang="zh-CN" sz="2400" kern="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CN" altLang="en-US" sz="2400" kern="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的问题</a:t>
            </a:r>
            <a:endParaRPr lang="en-US" sz="2400" kern="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519FF1-B7F7-E54B-AFDE-E4EDE75DD17A}"/>
              </a:ext>
            </a:extLst>
          </p:cNvPr>
          <p:cNvSpPr txBox="1">
            <a:spLocks/>
          </p:cNvSpPr>
          <p:nvPr/>
        </p:nvSpPr>
        <p:spPr bwMode="auto">
          <a:xfrm>
            <a:off x="3488457" y="3501561"/>
            <a:ext cx="1728192" cy="491938"/>
          </a:xfrm>
          <a:prstGeom prst="rect">
            <a:avLst/>
          </a:prstGeom>
          <a:solidFill>
            <a:srgbClr val="C8EEFF"/>
          </a:solidFill>
          <a:ln>
            <a:solidFill>
              <a:srgbClr val="3470C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CN" sz="2400" kern="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直觉认知</a:t>
            </a:r>
            <a:endParaRPr lang="en-US" sz="2400" kern="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583F6E-B41C-BF4C-AF88-C653F9473044}"/>
              </a:ext>
            </a:extLst>
          </p:cNvPr>
          <p:cNvSpPr txBox="1">
            <a:spLocks/>
          </p:cNvSpPr>
          <p:nvPr/>
        </p:nvSpPr>
        <p:spPr bwMode="auto">
          <a:xfrm>
            <a:off x="9048328" y="3507646"/>
            <a:ext cx="1728192" cy="491938"/>
          </a:xfrm>
          <a:prstGeom prst="rect">
            <a:avLst/>
          </a:prstGeom>
          <a:solidFill>
            <a:srgbClr val="C8EEFF"/>
          </a:solidFill>
          <a:ln>
            <a:solidFill>
              <a:srgbClr val="3470C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Arial" charset="0"/>
                <a:ea typeface="宋体" pitchFamily="2" charset="-122"/>
                <a:cs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CN" sz="2400" kern="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逻辑认知</a:t>
            </a:r>
            <a:endParaRPr lang="en-US" sz="2400" kern="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22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DB79905-DE80-514B-8052-314C249B2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0626" y="1466211"/>
            <a:ext cx="5518026" cy="369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300CCB-5663-044C-958F-DB966D11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脑科学与认知智能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1830050" y="6546850"/>
            <a:ext cx="361950" cy="127000"/>
          </a:xfrm>
          <a:prstGeom prst="rect">
            <a:avLst/>
          </a:prstGeom>
        </p:spPr>
        <p:txBody>
          <a:bodyPr/>
          <a:lstStyle/>
          <a:p>
            <a:fld id="{CFA165D2-0530-E94C-A987-BD40D545B1E6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431810" y="1035458"/>
            <a:ext cx="5287104" cy="492918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记忆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短期记忆在海马体转化为长期（陈述性）记忆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蛋白质磷酸化修饰（中期）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长时程增强、新蛋白产生（长期记忆）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推理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主要在前额叶中进行推理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语言脑区参与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对应工作记忆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3171118" y="5991671"/>
            <a:ext cx="911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（睡眠时前额叶兴奋可以做</a:t>
            </a:r>
            <a:r>
              <a:rPr lang="zh-CN" altLang="en-US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能推断出自己在做梦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的“清醒梦”）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10416480" y="2027970"/>
            <a:ext cx="792088" cy="1701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6"/>
          <p:cNvSpPr/>
          <p:nvPr/>
        </p:nvSpPr>
        <p:spPr>
          <a:xfrm>
            <a:off x="9013535" y="3500052"/>
            <a:ext cx="1070282" cy="70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6C17A2-3D5F-2F4B-9505-88655A47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记忆：工作记忆理论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1830050" y="6546850"/>
            <a:ext cx="361950" cy="127000"/>
          </a:xfrm>
          <a:prstGeom prst="rect">
            <a:avLst/>
          </a:prstGeom>
        </p:spPr>
        <p:txBody>
          <a:bodyPr/>
          <a:lstStyle/>
          <a:p>
            <a:fld id="{CFA165D2-0530-E94C-A987-BD40D545B1E6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339046" y="1196975"/>
            <a:ext cx="11248292" cy="1111327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尽管对于认知的微观机理尚未研究清楚，我们仍可以探究宏观框架。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30237" y="1845531"/>
            <a:ext cx="5724731" cy="330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/>
          <p:nvPr/>
        </p:nvSpPr>
        <p:spPr bwMode="auto">
          <a:xfrm>
            <a:off x="339046" y="5234556"/>
            <a:ext cx="11226320" cy="1111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全局工作空间理论（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Global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Workspace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Theory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）是巴斯等人对工作记忆模型的发展，认为“意识”是不同进程争夺全局空间传播信息的结果。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339046" y="2317673"/>
            <a:ext cx="5791191" cy="1111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巴德利的工作记忆（</a:t>
            </a:r>
            <a:r>
              <a:rPr lang="en-US" altLang="zh-CN" sz="2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Working</a:t>
            </a:r>
            <a:r>
              <a:rPr lang="zh-CN" altLang="en-US" sz="2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Memory</a:t>
            </a:r>
            <a:r>
              <a:rPr lang="zh-CN" altLang="en-US" sz="2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）机制是里程碑式的工作，探究工作记忆调用多模态信息与长短期记忆转化（科万的分层注意力理论）。</a:t>
            </a:r>
            <a:endParaRPr lang="en-US" altLang="zh-CN" sz="28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967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A967-5D5A-3B49-825E-1F659D36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人工智能的发展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1C2DA7C2-0929-C848-8CC8-E1BD98D3E154}"/>
              </a:ext>
            </a:extLst>
          </p:cNvPr>
          <p:cNvSpPr/>
          <p:nvPr/>
        </p:nvSpPr>
        <p:spPr>
          <a:xfrm>
            <a:off x="1198439" y="3610971"/>
            <a:ext cx="1945233" cy="468052"/>
          </a:xfrm>
          <a:prstGeom prst="chevron">
            <a:avLst/>
          </a:prstGeom>
          <a:solidFill>
            <a:srgbClr val="C6EEFD"/>
          </a:solidFill>
          <a:ln w="12700"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第一代</a:t>
            </a:r>
            <a:endParaRPr lang="en-US" sz="2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180">
            <a:extLst>
              <a:ext uri="{FF2B5EF4-FFF2-40B4-BE49-F238E27FC236}">
                <a16:creationId xmlns:a16="http://schemas.microsoft.com/office/drawing/2014/main" id="{C462D6A1-896D-6145-BF73-32BBF637164F}"/>
              </a:ext>
            </a:extLst>
          </p:cNvPr>
          <p:cNvSpPr/>
          <p:nvPr/>
        </p:nvSpPr>
        <p:spPr>
          <a:xfrm>
            <a:off x="2948857" y="2026083"/>
            <a:ext cx="1285892" cy="8328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zh-CN" altLang="en-US" dirty="0">
                <a:solidFill>
                  <a:schemeClr val="tx1"/>
                </a:solidFill>
                <a:latin typeface="+mj-lt"/>
                <a:ea typeface="黑体" pitchFamily="49" charset="-122"/>
              </a:rPr>
              <a:t>符号</a:t>
            </a:r>
            <a:r>
              <a:rPr lang="ja-JP" altLang="en-US">
                <a:solidFill>
                  <a:schemeClr val="tx1"/>
                </a:solidFill>
                <a:latin typeface="+mj-lt"/>
                <a:ea typeface="黑体" pitchFamily="49" charset="-122"/>
              </a:rPr>
              <a:t>模型</a:t>
            </a:r>
            <a:r>
              <a:rPr lang="en-US" altLang="zh-CN" dirty="0">
                <a:solidFill>
                  <a:schemeClr val="tx1"/>
                </a:solidFill>
                <a:latin typeface="+mj-lt"/>
                <a:ea typeface="黑体" pitchFamily="49" charset="-122"/>
              </a:rPr>
              <a:t>/</a:t>
            </a:r>
            <a:r>
              <a:rPr lang="ja-JP" altLang="en-US">
                <a:solidFill>
                  <a:schemeClr val="tx1"/>
                </a:solidFill>
                <a:latin typeface="+mj-lt"/>
                <a:ea typeface="黑体" pitchFamily="49" charset="-122"/>
              </a:rPr>
              <a:t>规则模型</a:t>
            </a:r>
            <a:r>
              <a:rPr lang="en-US" altLang="zh-CN" dirty="0">
                <a:solidFill>
                  <a:schemeClr val="tx1"/>
                </a:solidFill>
                <a:latin typeface="+mj-lt"/>
                <a:ea typeface="黑体" pitchFamily="49" charset="-122"/>
              </a:rPr>
              <a:t>/</a:t>
            </a:r>
            <a:r>
              <a:rPr lang="ja-JP" altLang="en-US">
                <a:solidFill>
                  <a:schemeClr val="tx1"/>
                </a:solidFill>
                <a:latin typeface="+mj-lt"/>
                <a:ea typeface="黑体" pitchFamily="49" charset="-122"/>
              </a:rPr>
              <a:t>感知机</a:t>
            </a:r>
            <a:endParaRPr lang="en-US" altLang="zh-CN" dirty="0">
              <a:solidFill>
                <a:srgbClr val="0000CC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C3052703-F461-0949-85BB-B24845313F96}"/>
              </a:ext>
            </a:extLst>
          </p:cNvPr>
          <p:cNvSpPr/>
          <p:nvPr/>
        </p:nvSpPr>
        <p:spPr>
          <a:xfrm>
            <a:off x="4079776" y="3634809"/>
            <a:ext cx="2376264" cy="468052"/>
          </a:xfrm>
          <a:prstGeom prst="chevron">
            <a:avLst/>
          </a:prstGeom>
          <a:solidFill>
            <a:srgbClr val="C6EEFD"/>
          </a:solidFill>
          <a:ln w="12700"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第二代</a:t>
            </a:r>
            <a:endParaRPr lang="en-US" sz="2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C38EE4-F9A6-0F44-97CA-3950BC7B47A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054043" y="3499246"/>
            <a:ext cx="0" cy="1117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D0DC8A-0099-F240-8CAB-3E2BE7A399C8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5143886" y="4102861"/>
            <a:ext cx="7009" cy="28423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hevron 12">
            <a:extLst>
              <a:ext uri="{FF2B5EF4-FFF2-40B4-BE49-F238E27FC236}">
                <a16:creationId xmlns:a16="http://schemas.microsoft.com/office/drawing/2014/main" id="{D02AD044-20D0-2C49-8B44-36589308F0D5}"/>
              </a:ext>
            </a:extLst>
          </p:cNvPr>
          <p:cNvSpPr/>
          <p:nvPr/>
        </p:nvSpPr>
        <p:spPr>
          <a:xfrm>
            <a:off x="7752184" y="3609020"/>
            <a:ext cx="2322000" cy="468052"/>
          </a:xfrm>
          <a:prstGeom prst="chevron">
            <a:avLst/>
          </a:prstGeom>
          <a:solidFill>
            <a:srgbClr val="C6EEFD"/>
          </a:solidFill>
          <a:ln w="12700"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第三代</a:t>
            </a:r>
            <a:endParaRPr lang="en-US" sz="2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72A96C-94A6-EA47-8C46-D8F7E655ED29}"/>
              </a:ext>
            </a:extLst>
          </p:cNvPr>
          <p:cNvGrpSpPr/>
          <p:nvPr/>
        </p:nvGrpSpPr>
        <p:grpSpPr>
          <a:xfrm>
            <a:off x="6168008" y="1411014"/>
            <a:ext cx="5256584" cy="2088232"/>
            <a:chOff x="3896006" y="906958"/>
            <a:chExt cx="3840309" cy="208823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88F2B04-C807-3B4F-918D-1ACDF454C32F}"/>
                </a:ext>
              </a:extLst>
            </p:cNvPr>
            <p:cNvSpPr/>
            <p:nvPr/>
          </p:nvSpPr>
          <p:spPr>
            <a:xfrm>
              <a:off x="3896006" y="906958"/>
              <a:ext cx="3840309" cy="2088232"/>
            </a:xfrm>
            <a:prstGeom prst="roundRect">
              <a:avLst/>
            </a:prstGeom>
            <a:noFill/>
            <a:ln w="28575">
              <a:solidFill>
                <a:srgbClr val="3A8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80">
              <a:extLst>
                <a:ext uri="{FF2B5EF4-FFF2-40B4-BE49-F238E27FC236}">
                  <a16:creationId xmlns:a16="http://schemas.microsoft.com/office/drawing/2014/main" id="{C405A041-9E5A-344B-A8FE-FBB0794C07A2}"/>
                </a:ext>
              </a:extLst>
            </p:cNvPr>
            <p:cNvSpPr/>
            <p:nvPr/>
          </p:nvSpPr>
          <p:spPr>
            <a:xfrm>
              <a:off x="5316394" y="1045648"/>
              <a:ext cx="2361269" cy="1879296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ja-JP" altLang="en-US">
                  <a:solidFill>
                    <a:schemeClr val="tx1"/>
                  </a:solidFill>
                  <a:latin typeface="+mj-lt"/>
                  <a:ea typeface="黑体" pitchFamily="49" charset="-122"/>
                </a:rPr>
                <a:t>张钹院士</a:t>
              </a:r>
              <a:r>
                <a:rPr lang="en-US" altLang="zh-CN" dirty="0">
                  <a:solidFill>
                    <a:schemeClr val="tx1"/>
                  </a:solidFill>
                  <a:latin typeface="+mj-lt"/>
                  <a:ea typeface="黑体" pitchFamily="49" charset="-122"/>
                </a:rPr>
                <a:t>2016</a:t>
              </a:r>
              <a:r>
                <a:rPr lang="ja-JP" altLang="en-US">
                  <a:solidFill>
                    <a:schemeClr val="tx1"/>
                  </a:solidFill>
                  <a:latin typeface="+mj-lt"/>
                  <a:ea typeface="黑体" pitchFamily="49" charset="-122"/>
                </a:rPr>
                <a:t>年</a:t>
              </a:r>
              <a:r>
                <a:rPr lang="ja-JP" altLang="en-US">
                  <a:solidFill>
                    <a:schemeClr val="tx1"/>
                  </a:solidFill>
                  <a:ea typeface="黑体" pitchFamily="49" charset="-122"/>
                </a:rPr>
                <a:t>提出第三代人工智能雏形</a:t>
              </a: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ea typeface="黑体" pitchFamily="49" charset="-122"/>
                </a:rPr>
                <a:t>DARPA</a:t>
              </a: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ea typeface="黑体" pitchFamily="49" charset="-122"/>
                </a:rPr>
                <a:t>2018</a:t>
              </a:r>
              <a:r>
                <a:rPr lang="ja-JP" altLang="en-US">
                  <a:solidFill>
                    <a:schemeClr val="tx1"/>
                  </a:solidFill>
                  <a:ea typeface="黑体" pitchFamily="49" charset="-122"/>
                </a:rPr>
                <a:t>年发布</a:t>
              </a:r>
              <a:r>
                <a:rPr lang="en-US" altLang="ja-JP" dirty="0">
                  <a:solidFill>
                    <a:schemeClr val="tx1"/>
                  </a:solidFill>
                  <a:ea typeface="黑体" pitchFamily="49" charset="-122"/>
                </a:rPr>
                <a:t>AI</a:t>
              </a: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ea typeface="黑体" pitchFamily="49" charset="-122"/>
                </a:rPr>
                <a:t>Next</a:t>
              </a:r>
              <a:r>
                <a:rPr lang="ja-JP" altLang="en-US">
                  <a:solidFill>
                    <a:schemeClr val="tx1"/>
                  </a:solidFill>
                  <a:ea typeface="黑体" pitchFamily="49" charset="-122"/>
                </a:rPr>
                <a:t>计划</a:t>
              </a:r>
              <a:r>
                <a:rPr lang="zh-CN" altLang="en-US" dirty="0">
                  <a:solidFill>
                    <a:schemeClr val="tx1"/>
                  </a:solidFill>
                  <a:ea typeface="黑体" pitchFamily="49" charset="-122"/>
                </a:rPr>
                <a:t>。</a:t>
              </a:r>
              <a:r>
                <a:rPr lang="ja-JP" altLang="en-US">
                  <a:solidFill>
                    <a:schemeClr val="tx1"/>
                  </a:solidFill>
                  <a:latin typeface="+mj-lt"/>
                  <a:ea typeface="黑体" pitchFamily="49" charset="-122"/>
                </a:rPr>
                <a:t>核心思路是推进数据统计与知识推理融合的计算</a:t>
              </a:r>
              <a:r>
                <a:rPr lang="zh-CN" altLang="en-US" dirty="0">
                  <a:solidFill>
                    <a:schemeClr val="tx1"/>
                  </a:solidFill>
                  <a:latin typeface="+mj-lt"/>
                  <a:ea typeface="黑体" pitchFamily="49" charset="-122"/>
                </a:rPr>
                <a:t>；</a:t>
              </a:r>
              <a:r>
                <a:rPr lang="ja-JP" altLang="en-US">
                  <a:solidFill>
                    <a:schemeClr val="tx1"/>
                  </a:solidFill>
                  <a:latin typeface="+mj-lt"/>
                  <a:ea typeface="黑体" pitchFamily="49" charset="-122"/>
                </a:rPr>
                <a:t>与脑认知机理融合的计算</a:t>
              </a:r>
              <a:r>
                <a:rPr lang="zh-CN" altLang="en-US" dirty="0">
                  <a:solidFill>
                    <a:schemeClr val="tx1"/>
                  </a:solidFill>
                  <a:latin typeface="+mj-lt"/>
                  <a:ea typeface="黑体" pitchFamily="49" charset="-122"/>
                </a:rPr>
                <a:t>。</a:t>
              </a:r>
              <a:endParaRPr lang="en-US" altLang="ja-JP" dirty="0">
                <a:solidFill>
                  <a:schemeClr val="tx1"/>
                </a:solidFill>
                <a:latin typeface="+mj-lt"/>
                <a:ea typeface="黑体" pitchFamily="49" charset="-122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A2C3EB-50E2-D244-B93C-CC16581E7FAC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8796171" y="3499246"/>
            <a:ext cx="129" cy="10977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D44B1C-22C9-DB47-B7D0-9BA19DEDB049}"/>
              </a:ext>
            </a:extLst>
          </p:cNvPr>
          <p:cNvGrpSpPr/>
          <p:nvPr/>
        </p:nvGrpSpPr>
        <p:grpSpPr>
          <a:xfrm>
            <a:off x="2873240" y="4387098"/>
            <a:ext cx="4541292" cy="2243576"/>
            <a:chOff x="1671848" y="4481422"/>
            <a:chExt cx="4541292" cy="224357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C8B3E36-522E-BB4B-A4C3-E235DE5581F3}"/>
                </a:ext>
              </a:extLst>
            </p:cNvPr>
            <p:cNvSpPr/>
            <p:nvPr/>
          </p:nvSpPr>
          <p:spPr>
            <a:xfrm>
              <a:off x="1671848" y="4481422"/>
              <a:ext cx="4541292" cy="2088232"/>
            </a:xfrm>
            <a:prstGeom prst="roundRect">
              <a:avLst/>
            </a:prstGeom>
            <a:noFill/>
            <a:ln w="28575">
              <a:solidFill>
                <a:srgbClr val="3A8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80">
              <a:extLst>
                <a:ext uri="{FF2B5EF4-FFF2-40B4-BE49-F238E27FC236}">
                  <a16:creationId xmlns:a16="http://schemas.microsoft.com/office/drawing/2014/main" id="{92A900EC-8E61-6548-952B-E0F2D99F2C9C}"/>
                </a:ext>
              </a:extLst>
            </p:cNvPr>
            <p:cNvSpPr/>
            <p:nvPr/>
          </p:nvSpPr>
          <p:spPr>
            <a:xfrm>
              <a:off x="3711819" y="4620885"/>
              <a:ext cx="2394791" cy="194876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ja-JP" altLang="en-US">
                  <a:solidFill>
                    <a:schemeClr val="tx1"/>
                  </a:solidFill>
                  <a:ea typeface="黑体" pitchFamily="49" charset="-122"/>
                </a:rPr>
                <a:t>大数据驱动的统计学习方法初步实现了针对文本、图像、语音等的感知与识别</a:t>
              </a:r>
            </a:p>
          </p:txBody>
        </p:sp>
        <p:sp>
          <p:nvSpPr>
            <p:cNvPr id="24" name="Rectangle 180">
              <a:extLst>
                <a:ext uri="{FF2B5EF4-FFF2-40B4-BE49-F238E27FC236}">
                  <a16:creationId xmlns:a16="http://schemas.microsoft.com/office/drawing/2014/main" id="{B9E74441-8F17-AE4F-862F-C1D905A2D2DC}"/>
                </a:ext>
              </a:extLst>
            </p:cNvPr>
            <p:cNvSpPr/>
            <p:nvPr/>
          </p:nvSpPr>
          <p:spPr>
            <a:xfrm>
              <a:off x="4521785" y="6360725"/>
              <a:ext cx="1439327" cy="364273"/>
            </a:xfrm>
            <a:prstGeom prst="rect">
              <a:avLst/>
            </a:prstGeom>
            <a:ln w="12700">
              <a:solidFill>
                <a:srgbClr val="002060"/>
              </a:solidFill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2400">
                  <a:solidFill>
                    <a:srgbClr val="C00000"/>
                  </a:solidFill>
                  <a:ea typeface="黑体" pitchFamily="49" charset="-122"/>
                </a:rPr>
                <a:t>感知智能</a:t>
              </a:r>
              <a:endParaRPr lang="en-US" altLang="zh-CN" sz="2400" dirty="0">
                <a:solidFill>
                  <a:srgbClr val="C00000"/>
                </a:solidFill>
                <a:ea typeface="黑体" pitchFamily="49" charset="-122"/>
              </a:endParaRPr>
            </a:p>
          </p:txBody>
        </p:sp>
      </p:grpSp>
      <p:sp>
        <p:nvSpPr>
          <p:cNvPr id="27" name="Rectangle 180">
            <a:extLst>
              <a:ext uri="{FF2B5EF4-FFF2-40B4-BE49-F238E27FC236}">
                <a16:creationId xmlns:a16="http://schemas.microsoft.com/office/drawing/2014/main" id="{9675FC03-6940-CE4E-B171-09CCE23AFDAD}"/>
              </a:ext>
            </a:extLst>
          </p:cNvPr>
          <p:cNvSpPr/>
          <p:nvPr/>
        </p:nvSpPr>
        <p:spPr>
          <a:xfrm>
            <a:off x="9337193" y="1171303"/>
            <a:ext cx="1439327" cy="364273"/>
          </a:xfrm>
          <a:prstGeom prst="rect">
            <a:avLst/>
          </a:prstGeom>
          <a:ln w="12700">
            <a:solidFill>
              <a:srgbClr val="002060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+mj-lt"/>
                <a:ea typeface="黑体" pitchFamily="49" charset="-122"/>
              </a:rPr>
              <a:t>认知智能</a:t>
            </a:r>
            <a:endParaRPr lang="en-US" altLang="zh-CN" sz="2400" dirty="0">
              <a:solidFill>
                <a:srgbClr val="C00000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28" name="对角圆角矩形 4">
            <a:extLst>
              <a:ext uri="{FF2B5EF4-FFF2-40B4-BE49-F238E27FC236}">
                <a16:creationId xmlns:a16="http://schemas.microsoft.com/office/drawing/2014/main" id="{FE62945C-8AEA-D44A-B7AF-D7F6C58D7E23}"/>
              </a:ext>
            </a:extLst>
          </p:cNvPr>
          <p:cNvSpPr/>
          <p:nvPr/>
        </p:nvSpPr>
        <p:spPr>
          <a:xfrm>
            <a:off x="7942205" y="4570391"/>
            <a:ext cx="3698411" cy="1666337"/>
          </a:xfrm>
          <a:prstGeom prst="round2DiagRect">
            <a:avLst/>
          </a:prstGeom>
          <a:solidFill>
            <a:srgbClr val="C7EEFE"/>
          </a:solidFill>
          <a:ln w="28575">
            <a:solidFill>
              <a:srgbClr val="3C8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ja-JP" altLang="en-US" sz="2000">
                <a:solidFill>
                  <a:schemeClr val="tx1"/>
                </a:solidFill>
                <a:ea typeface="黑体" pitchFamily="49" charset="-122"/>
              </a:rPr>
              <a:t>目前急需的是高质量超大规模知识图谱</a:t>
            </a:r>
            <a:r>
              <a:rPr lang="zh-CN" altLang="en-US" sz="2000" dirty="0">
                <a:solidFill>
                  <a:schemeClr val="tx1"/>
                </a:solidFill>
                <a:ea typeface="黑体" pitchFamily="49" charset="-122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ea typeface="黑体" pitchFamily="49" charset="-122"/>
              </a:rPr>
              <a:t>AI</a:t>
            </a:r>
            <a:r>
              <a:rPr lang="ja-JP" altLang="en-US" sz="2000">
                <a:solidFill>
                  <a:srgbClr val="C00000"/>
                </a:solidFill>
                <a:ea typeface="黑体" pitchFamily="49" charset="-122"/>
              </a:rPr>
              <a:t>的基础设施</a:t>
            </a:r>
            <a:r>
              <a:rPr lang="zh-CN" altLang="en-US" sz="2000" dirty="0">
                <a:solidFill>
                  <a:schemeClr val="tx1"/>
                </a:solidFill>
                <a:ea typeface="黑体" pitchFamily="49" charset="-122"/>
              </a:rPr>
              <a:t>）</a:t>
            </a:r>
            <a:r>
              <a:rPr lang="ja-JP" altLang="en-US" sz="2000">
                <a:solidFill>
                  <a:schemeClr val="tx1"/>
                </a:solidFill>
                <a:ea typeface="黑体" pitchFamily="49" charset="-122"/>
              </a:rPr>
              <a:t>以及对超大规模数据的</a:t>
            </a:r>
            <a:r>
              <a:rPr lang="ja-JP" altLang="en-US" sz="2000">
                <a:solidFill>
                  <a:srgbClr val="C00000"/>
                </a:solidFill>
                <a:ea typeface="黑体" pitchFamily="49" charset="-122"/>
              </a:rPr>
              <a:t>深度理解能力</a:t>
            </a:r>
            <a:r>
              <a:rPr lang="zh-CN" altLang="en-US" sz="2000" dirty="0">
                <a:solidFill>
                  <a:schemeClr val="tx1"/>
                </a:solidFill>
                <a:ea typeface="黑体" pitchFamily="49" charset="-122"/>
              </a:rPr>
              <a:t>（</a:t>
            </a:r>
            <a:r>
              <a:rPr lang="ja-JP" altLang="en-US" sz="2000">
                <a:solidFill>
                  <a:schemeClr val="tx1"/>
                </a:solidFill>
                <a:ea typeface="黑体" pitchFamily="49" charset="-122"/>
              </a:rPr>
              <a:t>面向认知的深度学习</a:t>
            </a:r>
            <a:r>
              <a:rPr lang="zh-CN" altLang="en-US" sz="2000" dirty="0">
                <a:solidFill>
                  <a:schemeClr val="tx1"/>
                </a:solidFill>
                <a:ea typeface="黑体" pitchFamily="49" charset="-122"/>
              </a:rPr>
              <a:t>）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6F1FB65-0C7C-8841-9CC0-515F07471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582470"/>
            <a:ext cx="2766200" cy="1748239"/>
          </a:xfrm>
          <a:prstGeom prst="rect">
            <a:avLst/>
          </a:prstGeom>
        </p:spPr>
      </p:pic>
      <p:pic>
        <p:nvPicPr>
          <p:cNvPr id="33" name="Picture 48" descr="http://arnetminer.org/pictures/thumb/490/1225202075157.jpeg">
            <a:extLst>
              <a:ext uri="{FF2B5EF4-FFF2-40B4-BE49-F238E27FC236}">
                <a16:creationId xmlns:a16="http://schemas.microsoft.com/office/drawing/2014/main" id="{E6B4CD9C-2B75-764C-95A3-B31F349E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9148" y="4514524"/>
            <a:ext cx="560445" cy="34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6" descr="http://arnetminer.org/pictures/picture/02762/Geoffrey_E_Hinton_1316056033379.png">
            <a:extLst>
              <a:ext uri="{FF2B5EF4-FFF2-40B4-BE49-F238E27FC236}">
                <a16:creationId xmlns:a16="http://schemas.microsoft.com/office/drawing/2014/main" id="{A1D053CE-8E07-5848-8F63-2EC1F90DE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96663" y="4516883"/>
            <a:ext cx="438085" cy="467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8" descr="Yoshua Bengio">
            <a:extLst>
              <a:ext uri="{FF2B5EF4-FFF2-40B4-BE49-F238E27FC236}">
                <a16:creationId xmlns:a16="http://schemas.microsoft.com/office/drawing/2014/main" id="{100D3A7C-5E4F-FC40-9223-15BCA3220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0"/>
          <a:stretch/>
        </p:blipFill>
        <p:spPr bwMode="auto">
          <a:xfrm>
            <a:off x="3820597" y="5013176"/>
            <a:ext cx="432436" cy="43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E78DBA-C279-B849-8FA9-A97E2BF572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8926" y="4984810"/>
            <a:ext cx="466931" cy="462287"/>
          </a:xfrm>
          <a:prstGeom prst="rect">
            <a:avLst/>
          </a:prstGeom>
        </p:spPr>
      </p:pic>
      <p:pic>
        <p:nvPicPr>
          <p:cNvPr id="37" name="Picture 30" descr="http://arnetminer.org/pictures/thumb/486/1225200496478.jpeg">
            <a:extLst>
              <a:ext uri="{FF2B5EF4-FFF2-40B4-BE49-F238E27FC236}">
                <a16:creationId xmlns:a16="http://schemas.microsoft.com/office/drawing/2014/main" id="{896F0F74-4194-BD40-AB2E-EB745B86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08881" y="4906345"/>
            <a:ext cx="36576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1663E5-78A1-CF4D-A20F-0873B237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8691" y="4526561"/>
            <a:ext cx="490578" cy="6541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5F6AD9-FBCD-344E-A940-0898F1D6C3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8856" y="5779864"/>
            <a:ext cx="914896" cy="4574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62E5A7F-B41C-B24D-9944-EAF75A461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503" y="5930096"/>
            <a:ext cx="747209" cy="4971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0B029B-FD73-6D4E-8D4C-39B161F3E6F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2189" y="5509608"/>
            <a:ext cx="876717" cy="388747"/>
          </a:xfrm>
          <a:prstGeom prst="rect">
            <a:avLst/>
          </a:prstGeom>
        </p:spPr>
      </p:pic>
      <p:pic>
        <p:nvPicPr>
          <p:cNvPr id="45" name="图片 4">
            <a:extLst>
              <a:ext uri="{FF2B5EF4-FFF2-40B4-BE49-F238E27FC236}">
                <a16:creationId xmlns:a16="http://schemas.microsoft.com/office/drawing/2014/main" id="{8ABF4505-FBE5-3149-A22C-3B3DCC12A7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4032" y="1645537"/>
            <a:ext cx="444771" cy="546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6CCE3F-BFF1-B54A-8378-77993EDF8A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3014" y="2828697"/>
            <a:ext cx="643270" cy="32802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DFC786A-C9BD-E14A-BB8E-4BCD2EED613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9346" y="1641929"/>
            <a:ext cx="461822" cy="5452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79181-35B1-5E49-8DAB-3D8F17A918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3613" y="2263057"/>
            <a:ext cx="482072" cy="45785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4D96318-7C0D-C540-A3D1-3EA0D317FA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94712" y="2993794"/>
            <a:ext cx="877712" cy="4388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BDBB937-EC9B-514C-AEDA-CBA7C4A16C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9342" y="2266839"/>
            <a:ext cx="471826" cy="4718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D32A790-EF7D-1D40-884F-21CAFDA851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4152" y="1641929"/>
            <a:ext cx="477997" cy="47799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3E4DC01-47BE-3245-A512-6D63D138F6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168" y="2828697"/>
            <a:ext cx="676006" cy="33800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C583B-3CE3-574C-913E-5D7DC0E64902}"/>
              </a:ext>
            </a:extLst>
          </p:cNvPr>
          <p:cNvSpPr/>
          <p:nvPr/>
        </p:nvSpPr>
        <p:spPr>
          <a:xfrm>
            <a:off x="118319" y="1412234"/>
            <a:ext cx="4116429" cy="2088232"/>
          </a:xfrm>
          <a:prstGeom prst="roundRect">
            <a:avLst/>
          </a:prstGeom>
          <a:noFill/>
          <a:ln w="28575">
            <a:solidFill>
              <a:srgbClr val="3A8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80">
            <a:extLst>
              <a:ext uri="{FF2B5EF4-FFF2-40B4-BE49-F238E27FC236}">
                <a16:creationId xmlns:a16="http://schemas.microsoft.com/office/drawing/2014/main" id="{8E8E4F73-65D1-1C4E-A959-E19E17EB314B}"/>
              </a:ext>
            </a:extLst>
          </p:cNvPr>
          <p:cNvSpPr/>
          <p:nvPr/>
        </p:nvSpPr>
        <p:spPr>
          <a:xfrm>
            <a:off x="1447998" y="1171303"/>
            <a:ext cx="1439327" cy="364273"/>
          </a:xfrm>
          <a:prstGeom prst="rect">
            <a:avLst/>
          </a:prstGeom>
          <a:ln w="12700">
            <a:solidFill>
              <a:srgbClr val="002060"/>
            </a:solidFill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+mj-lt"/>
                <a:ea typeface="黑体" pitchFamily="49" charset="-122"/>
              </a:rPr>
              <a:t>符号</a:t>
            </a:r>
            <a:r>
              <a:rPr lang="en-US" altLang="ja-JP" sz="2400" dirty="0">
                <a:solidFill>
                  <a:srgbClr val="C00000"/>
                </a:solidFill>
                <a:latin typeface="+mj-lt"/>
                <a:ea typeface="黑体" pitchFamily="49" charset="-122"/>
              </a:rPr>
              <a:t>AI</a:t>
            </a:r>
            <a:endParaRPr lang="en-US" altLang="zh-CN" sz="2400" dirty="0">
              <a:solidFill>
                <a:srgbClr val="C00000"/>
              </a:solidFill>
              <a:latin typeface="+mj-lt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614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8B299B2F-1FCE-6B4F-A015-D2A837079C1F}"/>
              </a:ext>
            </a:extLst>
          </p:cNvPr>
          <p:cNvSpPr/>
          <p:nvPr/>
        </p:nvSpPr>
        <p:spPr>
          <a:xfrm>
            <a:off x="7272338" y="4714537"/>
            <a:ext cx="3150320" cy="106713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8B0032-0B0F-5245-B749-9ADDEF05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1F39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认知图谱</a:t>
            </a:r>
            <a:r>
              <a:rPr lang="en-US" altLang="zh-CN" baseline="30000" dirty="0">
                <a:solidFill>
                  <a:srgbClr val="001F39"/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charset="-122"/>
              </a:rPr>
              <a:t>1</a:t>
            </a:r>
            <a:endParaRPr lang="en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3B05F54-4D99-F441-903F-C076B9C196A4}"/>
              </a:ext>
            </a:extLst>
          </p:cNvPr>
          <p:cNvSpPr/>
          <p:nvPr/>
        </p:nvSpPr>
        <p:spPr>
          <a:xfrm>
            <a:off x="1082214" y="3442713"/>
            <a:ext cx="10027572" cy="5572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3342FD2-8B93-704D-BAC1-CBD088CC13CC}"/>
              </a:ext>
            </a:extLst>
          </p:cNvPr>
          <p:cNvSpPr txBox="1"/>
          <p:nvPr/>
        </p:nvSpPr>
        <p:spPr>
          <a:xfrm>
            <a:off x="1390650" y="3535582"/>
            <a:ext cx="155804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1842</a:t>
            </a:r>
            <a:r>
              <a:rPr lang="zh-CN" altLang="en-US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endParaRPr lang="en-US" altLang="zh-CN" sz="195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E80D2D3-2999-AC4A-89ED-AD4C33EC04ED}"/>
              </a:ext>
            </a:extLst>
          </p:cNvPr>
          <p:cNvSpPr txBox="1"/>
          <p:nvPr/>
        </p:nvSpPr>
        <p:spPr>
          <a:xfrm>
            <a:off x="3407682" y="3535582"/>
            <a:ext cx="21050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1979</a:t>
            </a:r>
            <a:r>
              <a:rPr lang="zh-CN" altLang="en-US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1990</a:t>
            </a:r>
            <a:r>
              <a:rPr lang="zh-CN" altLang="en-US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cxnSp>
        <p:nvCxnSpPr>
          <p:cNvPr id="47" name="直接连接符 14">
            <a:extLst>
              <a:ext uri="{FF2B5EF4-FFF2-40B4-BE49-F238E27FC236}">
                <a16:creationId xmlns:a16="http://schemas.microsoft.com/office/drawing/2014/main" id="{B4333E5A-AE29-3842-98E3-155ADFF4B7D2}"/>
              </a:ext>
            </a:extLst>
          </p:cNvPr>
          <p:cNvCxnSpPr>
            <a:cxnSpLocks/>
          </p:cNvCxnSpPr>
          <p:nvPr/>
        </p:nvCxnSpPr>
        <p:spPr>
          <a:xfrm>
            <a:off x="1762126" y="2611474"/>
            <a:ext cx="7083" cy="85940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E3FE2D0-BC06-F94A-926B-BD03E27C413B}"/>
              </a:ext>
            </a:extLst>
          </p:cNvPr>
          <p:cNvSpPr txBox="1"/>
          <p:nvPr/>
        </p:nvSpPr>
        <p:spPr>
          <a:xfrm>
            <a:off x="2433483" y="2501128"/>
            <a:ext cx="2486905" cy="62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25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提出</a:t>
            </a:r>
            <a:r>
              <a:rPr lang="ja-JP" altLang="en-US" sz="1625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认知的双通道理论</a:t>
            </a:r>
            <a:r>
              <a:rPr lang="zh-CN" altLang="en-US" sz="1625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1625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美国心理学之父</a:t>
            </a:r>
            <a:endParaRPr lang="en-US" altLang="zh-CN" sz="1625" dirty="0">
              <a:solidFill>
                <a:srgbClr val="403F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97960D0-BC83-A64A-8998-6E3B59BB2476}"/>
              </a:ext>
            </a:extLst>
          </p:cNvPr>
          <p:cNvSpPr txBox="1"/>
          <p:nvPr/>
        </p:nvSpPr>
        <p:spPr>
          <a:xfrm>
            <a:off x="2427760" y="3122540"/>
            <a:ext cx="2623670" cy="27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13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William James</a:t>
            </a:r>
            <a:r>
              <a:rPr lang="zh-CN" altLang="en-US" sz="113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等人</a:t>
            </a:r>
            <a:endParaRPr lang="en-US" altLang="zh-CN" sz="1138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CE2D70C1-9C44-4D46-BB13-A94D1B2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822" y="2121045"/>
            <a:ext cx="566786" cy="726517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338BA3E5-A0B6-9545-8DDC-A8A2C6F5F4A2}"/>
              </a:ext>
            </a:extLst>
          </p:cNvPr>
          <p:cNvSpPr txBox="1"/>
          <p:nvPr/>
        </p:nvSpPr>
        <p:spPr>
          <a:xfrm>
            <a:off x="2433482" y="2072476"/>
            <a:ext cx="4003416" cy="34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1625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认知心理</a:t>
            </a:r>
            <a:endParaRPr lang="en-US" altLang="ja-JP" sz="1625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5" name="直接连接符 14">
            <a:extLst>
              <a:ext uri="{FF2B5EF4-FFF2-40B4-BE49-F238E27FC236}">
                <a16:creationId xmlns:a16="http://schemas.microsoft.com/office/drawing/2014/main" id="{1EB9AEE0-D7CD-1C48-A670-D1EE1448F547}"/>
              </a:ext>
            </a:extLst>
          </p:cNvPr>
          <p:cNvCxnSpPr>
            <a:cxnSpLocks/>
          </p:cNvCxnSpPr>
          <p:nvPr/>
        </p:nvCxnSpPr>
        <p:spPr>
          <a:xfrm flipV="1">
            <a:off x="3681413" y="3999925"/>
            <a:ext cx="0" cy="92545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8A4A925E-9751-214C-90A7-F7D4A7978959}"/>
              </a:ext>
            </a:extLst>
          </p:cNvPr>
          <p:cNvSpPr txBox="1"/>
          <p:nvPr/>
        </p:nvSpPr>
        <p:spPr>
          <a:xfrm>
            <a:off x="4073785" y="4815028"/>
            <a:ext cx="2677172" cy="62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1625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知识库之父</a:t>
            </a:r>
            <a:r>
              <a:rPr lang="zh-CN" altLang="en-US" sz="1625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1625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知识库问答</a:t>
            </a:r>
            <a:r>
              <a:rPr lang="zh-CN" altLang="en-US" sz="1625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br>
              <a:rPr lang="en-US" altLang="zh-CN" sz="1625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1625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语义网</a:t>
            </a:r>
            <a:r>
              <a:rPr lang="zh-CN" altLang="en-US" sz="1625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1625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知识推理</a:t>
            </a:r>
            <a:endParaRPr lang="en-US" altLang="zh-CN" sz="1625" dirty="0">
              <a:solidFill>
                <a:srgbClr val="403F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9426FD7-2D56-034C-A6C4-7EF9D1ADC6E9}"/>
              </a:ext>
            </a:extLst>
          </p:cNvPr>
          <p:cNvSpPr txBox="1"/>
          <p:nvPr/>
        </p:nvSpPr>
        <p:spPr>
          <a:xfrm>
            <a:off x="4068062" y="5430579"/>
            <a:ext cx="2623670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13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E. Feigenbaum</a:t>
            </a:r>
            <a:r>
              <a:rPr lang="zh-CN" altLang="en-US" sz="113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br>
              <a:rPr lang="en-US" altLang="zh-CN" sz="1138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13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T. Berners Lee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56DB9B-D6E7-F241-AF06-5DD43B17F7C3}"/>
              </a:ext>
            </a:extLst>
          </p:cNvPr>
          <p:cNvSpPr txBox="1"/>
          <p:nvPr/>
        </p:nvSpPr>
        <p:spPr>
          <a:xfrm>
            <a:off x="4073785" y="4386376"/>
            <a:ext cx="4003416" cy="34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1625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知识图谱</a:t>
            </a:r>
            <a:endParaRPr lang="en-US" altLang="zh-CN" sz="1625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1" name="图片 26">
            <a:extLst>
              <a:ext uri="{FF2B5EF4-FFF2-40B4-BE49-F238E27FC236}">
                <a16:creationId xmlns:a16="http://schemas.microsoft.com/office/drawing/2014/main" id="{7BC76555-198B-A348-9F82-82A00F3DDB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7715" y="4434945"/>
            <a:ext cx="703165" cy="726517"/>
          </a:xfrm>
          <a:prstGeom prst="rect">
            <a:avLst/>
          </a:prstGeom>
        </p:spPr>
      </p:pic>
      <p:pic>
        <p:nvPicPr>
          <p:cNvPr id="72" name="Picture 36">
            <a:extLst>
              <a:ext uri="{FF2B5EF4-FFF2-40B4-BE49-F238E27FC236}">
                <a16:creationId xmlns:a16="http://schemas.microsoft.com/office/drawing/2014/main" id="{7AC25F55-BA0B-604F-A208-91F02F60F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6573" y="4434944"/>
            <a:ext cx="589635" cy="726517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5D2928B2-CC9A-9D4B-A950-38E9FDB5B44D}"/>
              </a:ext>
            </a:extLst>
          </p:cNvPr>
          <p:cNvSpPr txBox="1"/>
          <p:nvPr/>
        </p:nvSpPr>
        <p:spPr>
          <a:xfrm>
            <a:off x="5991993" y="3535582"/>
            <a:ext cx="293435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1957</a:t>
            </a:r>
            <a:r>
              <a:rPr lang="zh-CN" altLang="en-US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1988</a:t>
            </a:r>
            <a:r>
              <a:rPr lang="zh-CN" altLang="en-US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2006</a:t>
            </a:r>
            <a:r>
              <a:rPr lang="zh-CN" altLang="en-US" sz="195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endParaRPr lang="en-US" altLang="zh-CN" sz="195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4" name="直接连接符 14">
            <a:extLst>
              <a:ext uri="{FF2B5EF4-FFF2-40B4-BE49-F238E27FC236}">
                <a16:creationId xmlns:a16="http://schemas.microsoft.com/office/drawing/2014/main" id="{4794A439-0FF3-8149-81DC-F32C783ADC75}"/>
              </a:ext>
            </a:extLst>
          </p:cNvPr>
          <p:cNvCxnSpPr>
            <a:cxnSpLocks/>
          </p:cNvCxnSpPr>
          <p:nvPr/>
        </p:nvCxnSpPr>
        <p:spPr>
          <a:xfrm>
            <a:off x="6426105" y="2611474"/>
            <a:ext cx="7083" cy="85940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59800B34-FDB4-194D-BAE3-EEF3CEB82143}"/>
              </a:ext>
            </a:extLst>
          </p:cNvPr>
          <p:cNvSpPr txBox="1"/>
          <p:nvPr/>
        </p:nvSpPr>
        <p:spPr>
          <a:xfrm>
            <a:off x="7935754" y="2501128"/>
            <a:ext cx="2486905" cy="62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1625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以深度学习为代表的机器学习算法</a:t>
            </a:r>
            <a:endParaRPr lang="en-US" altLang="zh-CN" sz="1625" dirty="0">
              <a:solidFill>
                <a:srgbClr val="403F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DE76BF6-38C3-9E47-8D74-7DFC704158C0}"/>
              </a:ext>
            </a:extLst>
          </p:cNvPr>
          <p:cNvSpPr txBox="1"/>
          <p:nvPr/>
        </p:nvSpPr>
        <p:spPr>
          <a:xfrm>
            <a:off x="7930030" y="3122540"/>
            <a:ext cx="2623670" cy="27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13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Hinton</a:t>
            </a:r>
            <a:r>
              <a:rPr lang="ja-JP" altLang="en-US" sz="1138">
                <a:latin typeface="Microsoft YaHei" panose="020B0503020204020204" pitchFamily="34" charset="-122"/>
                <a:ea typeface="Microsoft YaHei" panose="020B0503020204020204" pitchFamily="34" charset="-122"/>
              </a:rPr>
              <a:t>等人</a:t>
            </a:r>
            <a:endParaRPr lang="en-US" altLang="zh-CN" sz="1138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AFF2EAD-B595-D64E-9EFF-C27F9D5820DE}"/>
              </a:ext>
            </a:extLst>
          </p:cNvPr>
          <p:cNvSpPr txBox="1"/>
          <p:nvPr/>
        </p:nvSpPr>
        <p:spPr>
          <a:xfrm>
            <a:off x="7935753" y="2072476"/>
            <a:ext cx="1532276" cy="34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1625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endParaRPr lang="en-US" altLang="ja-JP" sz="1625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9" name="Picture 48" descr="http://arnetminer.org/pictures/thumb/490/1225202075157.jpeg">
            <a:extLst>
              <a:ext uri="{FF2B5EF4-FFF2-40B4-BE49-F238E27FC236}">
                <a16:creationId xmlns:a16="http://schemas.microsoft.com/office/drawing/2014/main" id="{D40186A7-B666-8642-8C3D-7A225988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7986" y="1447007"/>
            <a:ext cx="758405" cy="46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36" descr="http://arnetminer.org/pictures/picture/02762/Geoffrey_E_Hinton_1316056033379.png">
            <a:extLst>
              <a:ext uri="{FF2B5EF4-FFF2-40B4-BE49-F238E27FC236}">
                <a16:creationId xmlns:a16="http://schemas.microsoft.com/office/drawing/2014/main" id="{03A9F244-96F4-5043-A34F-244AA876B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27621" y="1703037"/>
            <a:ext cx="592824" cy="63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38" descr="Yoshua Bengio">
            <a:extLst>
              <a:ext uri="{FF2B5EF4-FFF2-40B4-BE49-F238E27FC236}">
                <a16:creationId xmlns:a16="http://schemas.microsoft.com/office/drawing/2014/main" id="{730583D6-08CA-3D40-A8E9-18CD1B21B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0"/>
          <a:stretch/>
        </p:blipFill>
        <p:spPr bwMode="auto">
          <a:xfrm>
            <a:off x="6561693" y="1964856"/>
            <a:ext cx="504697" cy="50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42">
            <a:extLst>
              <a:ext uri="{FF2B5EF4-FFF2-40B4-BE49-F238E27FC236}">
                <a16:creationId xmlns:a16="http://schemas.microsoft.com/office/drawing/2014/main" id="{596DB2D2-A53E-7548-BDC1-43EAEA0FDB9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9734" y="1952880"/>
            <a:ext cx="631859" cy="625575"/>
          </a:xfrm>
          <a:prstGeom prst="rect">
            <a:avLst/>
          </a:prstGeom>
        </p:spPr>
      </p:pic>
      <p:pic>
        <p:nvPicPr>
          <p:cNvPr id="83" name="Picture 30" descr="http://arnetminer.org/pictures/thumb/486/1225200496478.jpeg">
            <a:extLst>
              <a:ext uri="{FF2B5EF4-FFF2-40B4-BE49-F238E27FC236}">
                <a16:creationId xmlns:a16="http://schemas.microsoft.com/office/drawing/2014/main" id="{CF2569F6-CDAF-EF40-8AE0-8769224D1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57148" y="2548805"/>
            <a:ext cx="494953" cy="7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44">
            <a:extLst>
              <a:ext uri="{FF2B5EF4-FFF2-40B4-BE49-F238E27FC236}">
                <a16:creationId xmlns:a16="http://schemas.microsoft.com/office/drawing/2014/main" id="{96AE6DDC-9CFF-844D-8962-66056AB3A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8875" y="2406089"/>
            <a:ext cx="663860" cy="885146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51DCA40B-80E0-9049-A03D-66EAED3F1ED4}"/>
              </a:ext>
            </a:extLst>
          </p:cNvPr>
          <p:cNvSpPr txBox="1"/>
          <p:nvPr/>
        </p:nvSpPr>
        <p:spPr>
          <a:xfrm>
            <a:off x="7428724" y="4864644"/>
            <a:ext cx="2877327" cy="74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CN" sz="1788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融合</a:t>
            </a:r>
            <a:r>
              <a:rPr lang="zh-CN" altLang="en-US" sz="1788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知识、学习与推理的新一代认知引擎</a:t>
            </a:r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id="{36BC71DE-24DF-3643-A0C0-3D1C7CE78684}"/>
              </a:ext>
            </a:extLst>
          </p:cNvPr>
          <p:cNvSpPr/>
          <p:nvPr/>
        </p:nvSpPr>
        <p:spPr>
          <a:xfrm>
            <a:off x="1384772" y="6525344"/>
            <a:ext cx="1834312" cy="334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38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138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团队</a:t>
            </a:r>
            <a:r>
              <a:rPr lang="en-US" altLang="zh-CN" sz="1138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CN" altLang="en-US" sz="1138" dirty="0">
                <a:solidFill>
                  <a:srgbClr val="403F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首次提出</a:t>
            </a:r>
            <a:endParaRPr lang="en-CN" sz="1138" dirty="0">
              <a:solidFill>
                <a:srgbClr val="403F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984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8ED39B4-B314-6040-AFED-A076E711B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472" y="707506"/>
            <a:ext cx="9239455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0A42F-98A7-7F4A-9DE9-81499779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认知图谱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面向认知的AI架构</a:t>
            </a:r>
          </a:p>
        </p:txBody>
      </p:sp>
      <p:pic>
        <p:nvPicPr>
          <p:cNvPr id="3" name="Picture 4" descr="What is GPT-3? Everything your business needs to know about OpenAI's  breakthrough AI language program | ZDNet">
            <a:extLst>
              <a:ext uri="{FF2B5EF4-FFF2-40B4-BE49-F238E27FC236}">
                <a16:creationId xmlns:a16="http://schemas.microsoft.com/office/drawing/2014/main" id="{DDF8BB58-BA53-1F45-A4AF-70957783C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6343" y="3212976"/>
            <a:ext cx="2037208" cy="280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203">
            <a:extLst>
              <a:ext uri="{FF2B5EF4-FFF2-40B4-BE49-F238E27FC236}">
                <a16:creationId xmlns:a16="http://schemas.microsoft.com/office/drawing/2014/main" id="{91C02587-9887-6944-AEA1-FDF3B224A692}"/>
              </a:ext>
            </a:extLst>
          </p:cNvPr>
          <p:cNvSpPr/>
          <p:nvPr/>
        </p:nvSpPr>
        <p:spPr>
          <a:xfrm>
            <a:off x="1350319" y="2421744"/>
            <a:ext cx="2520280" cy="1152000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2400" kern="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超大规模预训练</a:t>
            </a:r>
          </a:p>
        </p:txBody>
      </p:sp>
      <p:sp>
        <p:nvSpPr>
          <p:cNvPr id="7" name="圆角矩形 124">
            <a:extLst>
              <a:ext uri="{FF2B5EF4-FFF2-40B4-BE49-F238E27FC236}">
                <a16:creationId xmlns:a16="http://schemas.microsoft.com/office/drawing/2014/main" id="{9F7BFB2D-9D88-2845-8BE9-7533A1AED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37" y="1990321"/>
            <a:ext cx="563563" cy="4391007"/>
          </a:xfrm>
          <a:prstGeom prst="roundRect">
            <a:avLst>
              <a:gd name="adj" fmla="val 16667"/>
            </a:avLst>
          </a:prstGeom>
          <a:gradFill rotWithShape="1">
            <a:gsLst>
              <a:gs pos="97000">
                <a:srgbClr val="EDFED4"/>
              </a:gs>
              <a:gs pos="0">
                <a:srgbClr val="F5FFE6"/>
              </a:gs>
            </a:gsLst>
            <a:lin ang="54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rPr>
              <a:t>查询接口</a:t>
            </a:r>
            <a:endParaRPr lang="en-US" altLang="zh-CN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charset="0"/>
            </a:endParaRPr>
          </a:p>
        </p:txBody>
      </p:sp>
      <p:sp>
        <p:nvSpPr>
          <p:cNvPr id="8" name="下箭头 126">
            <a:extLst>
              <a:ext uri="{FF2B5EF4-FFF2-40B4-BE49-F238E27FC236}">
                <a16:creationId xmlns:a16="http://schemas.microsoft.com/office/drawing/2014/main" id="{EC79FC3E-70D4-8041-A4C2-B49D3DDC1418}"/>
              </a:ext>
            </a:extLst>
          </p:cNvPr>
          <p:cNvSpPr/>
          <p:nvPr/>
        </p:nvSpPr>
        <p:spPr>
          <a:xfrm rot="16200000">
            <a:off x="694470" y="4654067"/>
            <a:ext cx="584773" cy="294877"/>
          </a:xfrm>
          <a:prstGeom prst="downArrow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9" name="下箭头 126">
            <a:extLst>
              <a:ext uri="{FF2B5EF4-FFF2-40B4-BE49-F238E27FC236}">
                <a16:creationId xmlns:a16="http://schemas.microsoft.com/office/drawing/2014/main" id="{3B4CA9DD-9296-C14D-870D-7F28ECD7D6E3}"/>
              </a:ext>
            </a:extLst>
          </p:cNvPr>
          <p:cNvSpPr/>
          <p:nvPr/>
        </p:nvSpPr>
        <p:spPr>
          <a:xfrm rot="16200000">
            <a:off x="694469" y="3098691"/>
            <a:ext cx="584773" cy="294877"/>
          </a:xfrm>
          <a:prstGeom prst="downArrow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7FDAEED1-E72F-BE42-B593-EE254D223497}"/>
              </a:ext>
            </a:extLst>
          </p:cNvPr>
          <p:cNvSpPr/>
          <p:nvPr/>
        </p:nvSpPr>
        <p:spPr>
          <a:xfrm>
            <a:off x="4909773" y="2132856"/>
            <a:ext cx="1368152" cy="71203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2" name="文本框 66">
            <a:extLst>
              <a:ext uri="{FF2B5EF4-FFF2-40B4-BE49-F238E27FC236}">
                <a16:creationId xmlns:a16="http://schemas.microsoft.com/office/drawing/2014/main" id="{91D3B3C5-2FE9-2940-BF32-BEFFFD6A0636}"/>
              </a:ext>
            </a:extLst>
          </p:cNvPr>
          <p:cNvSpPr txBox="1"/>
          <p:nvPr/>
        </p:nvSpPr>
        <p:spPr>
          <a:xfrm>
            <a:off x="4295800" y="1256334"/>
            <a:ext cx="2480814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D3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错误</a:t>
            </a:r>
            <a:r>
              <a:rPr lang="zh-CN" altLang="en-CN" sz="2400" dirty="0">
                <a:solidFill>
                  <a:srgbClr val="0D3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探测</a:t>
            </a:r>
            <a:r>
              <a:rPr lang="zh-CN" altLang="en-US" sz="2400" dirty="0">
                <a:solidFill>
                  <a:srgbClr val="0D3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与反馈</a:t>
            </a:r>
            <a:endParaRPr lang="en-US" altLang="zh-CN" sz="2400" dirty="0">
              <a:solidFill>
                <a:srgbClr val="0D359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D3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模型蒸馏与抽象</a:t>
            </a:r>
            <a:endParaRPr lang="en-US" altLang="zh-CN" sz="2400" dirty="0">
              <a:solidFill>
                <a:srgbClr val="0D359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上箭头 214">
            <a:extLst>
              <a:ext uri="{FF2B5EF4-FFF2-40B4-BE49-F238E27FC236}">
                <a16:creationId xmlns:a16="http://schemas.microsoft.com/office/drawing/2014/main" id="{DAD3FC81-E3B3-6949-BCB7-168D104A2868}"/>
              </a:ext>
            </a:extLst>
          </p:cNvPr>
          <p:cNvSpPr/>
          <p:nvPr/>
        </p:nvSpPr>
        <p:spPr>
          <a:xfrm rot="5400000">
            <a:off x="3810747" y="3309063"/>
            <a:ext cx="760776" cy="366734"/>
          </a:xfrm>
          <a:prstGeom prst="upArrow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4" name="矩形 52">
            <a:extLst>
              <a:ext uri="{FF2B5EF4-FFF2-40B4-BE49-F238E27FC236}">
                <a16:creationId xmlns:a16="http://schemas.microsoft.com/office/drawing/2014/main" id="{D5538F2F-04EF-3440-86B1-83F766B79F06}"/>
              </a:ext>
            </a:extLst>
          </p:cNvPr>
          <p:cNvSpPr/>
          <p:nvPr/>
        </p:nvSpPr>
        <p:spPr>
          <a:xfrm>
            <a:off x="7392146" y="1916832"/>
            <a:ext cx="4744322" cy="4464496"/>
          </a:xfrm>
          <a:prstGeom prst="rect">
            <a:avLst/>
          </a:prstGeom>
          <a:solidFill>
            <a:srgbClr val="F5E3D4">
              <a:alpha val="43000"/>
            </a:srgbClr>
          </a:solidFill>
          <a:ln>
            <a:solidFill>
              <a:srgbClr val="F4924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3983F0-2ADF-994B-B998-B1FBF0088888}"/>
              </a:ext>
            </a:extLst>
          </p:cNvPr>
          <p:cNvSpPr/>
          <p:nvPr/>
        </p:nvSpPr>
        <p:spPr>
          <a:xfrm>
            <a:off x="7287288" y="2222043"/>
            <a:ext cx="1750229" cy="486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D3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“无意识”探测</a:t>
            </a:r>
            <a:endParaRPr lang="en-US" sz="2800" dirty="0">
              <a:solidFill>
                <a:srgbClr val="0D359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0A77C2-7B2F-3945-A6D7-3C57423E9A43}"/>
              </a:ext>
            </a:extLst>
          </p:cNvPr>
          <p:cNvSpPr/>
          <p:nvPr/>
        </p:nvSpPr>
        <p:spPr>
          <a:xfrm>
            <a:off x="9210995" y="2274168"/>
            <a:ext cx="503999" cy="503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5DBE1A-5A1D-5745-80DE-4915361B2963}"/>
              </a:ext>
            </a:extLst>
          </p:cNvPr>
          <p:cNvSpPr/>
          <p:nvPr/>
        </p:nvSpPr>
        <p:spPr>
          <a:xfrm>
            <a:off x="8639786" y="3086243"/>
            <a:ext cx="503999" cy="503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759A58-EE4B-9C45-9B6D-7EC3B3C5323E}"/>
              </a:ext>
            </a:extLst>
          </p:cNvPr>
          <p:cNvSpPr/>
          <p:nvPr/>
        </p:nvSpPr>
        <p:spPr>
          <a:xfrm>
            <a:off x="9827946" y="3086242"/>
            <a:ext cx="503999" cy="503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E04ACE-EBE3-2645-B4C2-15BC7AF9CFFD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9462995" y="2778166"/>
            <a:ext cx="616951" cy="30807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29036B-9C4F-D34F-A7C1-3B19CFBB48E0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 flipH="1">
            <a:off x="8891786" y="2778164"/>
            <a:ext cx="571209" cy="30807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77C13-FAE1-A344-BA2A-FBF93B1908B4}"/>
              </a:ext>
            </a:extLst>
          </p:cNvPr>
          <p:cNvSpPr/>
          <p:nvPr/>
        </p:nvSpPr>
        <p:spPr>
          <a:xfrm flipH="1">
            <a:off x="9714994" y="1990321"/>
            <a:ext cx="2109551" cy="933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记忆</a:t>
            </a:r>
            <a:r>
              <a:rPr lang="en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artificial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intelligence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perceptron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expert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system</a:t>
            </a:r>
            <a:endParaRPr lang="en-CN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5FE8F4-5CD8-3644-B087-28590F740937}"/>
              </a:ext>
            </a:extLst>
          </p:cNvPr>
          <p:cNvSpPr/>
          <p:nvPr/>
        </p:nvSpPr>
        <p:spPr>
          <a:xfrm flipH="1">
            <a:off x="10331943" y="3493365"/>
            <a:ext cx="2109551" cy="111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记忆</a:t>
            </a:r>
            <a:r>
              <a:rPr lang="en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m</a:t>
            </a:r>
            <a:r>
              <a:rPr lang="en-CN" altLang="zh-CN" sz="1400" dirty="0">
                <a:solidFill>
                  <a:schemeClr val="tx1"/>
                </a:solidFill>
                <a:latin typeface="+mj-lt"/>
              </a:rPr>
              <a:t>achine learning</a:t>
            </a:r>
            <a:endParaRPr lang="en-US" altLang="zh-CN" sz="1400" dirty="0">
              <a:solidFill>
                <a:schemeClr val="tx1"/>
              </a:solidFill>
              <a:latin typeface="+mj-lt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 deep learning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neural network</a:t>
            </a:r>
            <a:endParaRPr lang="en-CN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F2BDFD-863A-DB48-A506-8F009B6A491B}"/>
              </a:ext>
            </a:extLst>
          </p:cNvPr>
          <p:cNvSpPr/>
          <p:nvPr/>
        </p:nvSpPr>
        <p:spPr>
          <a:xfrm flipH="1">
            <a:off x="7569347" y="3493365"/>
            <a:ext cx="2109551" cy="111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记忆</a:t>
            </a:r>
            <a:r>
              <a:rPr lang="en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模型2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data mining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 knowledge discovery</a:t>
            </a:r>
          </a:p>
          <a:p>
            <a:r>
              <a:rPr lang="en-CN" sz="1400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a</a:t>
            </a:r>
            <a:r>
              <a:rPr lang="en-CN" sz="1400" dirty="0">
                <a:solidFill>
                  <a:schemeClr val="tx1"/>
                </a:solidFill>
                <a:latin typeface="+mj-lt"/>
              </a:rPr>
              <a:t>ssociation rule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E3E5FD-3CB5-9F4D-BA78-BA1C2A917124}"/>
              </a:ext>
            </a:extLst>
          </p:cNvPr>
          <p:cNvSpPr/>
          <p:nvPr/>
        </p:nvSpPr>
        <p:spPr>
          <a:xfrm flipH="1">
            <a:off x="9433946" y="4981829"/>
            <a:ext cx="2109551" cy="111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记忆</a:t>
            </a:r>
            <a:r>
              <a:rPr lang="en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m</a:t>
            </a:r>
            <a:r>
              <a:rPr lang="en-CN" altLang="zh-CN" sz="1400" dirty="0">
                <a:solidFill>
                  <a:schemeClr val="tx1"/>
                </a:solidFill>
                <a:latin typeface="+mj-lt"/>
              </a:rPr>
              <a:t>achine learning</a:t>
            </a:r>
            <a:endParaRPr lang="en-US" altLang="zh-CN" sz="1400" dirty="0">
              <a:solidFill>
                <a:schemeClr val="tx1"/>
              </a:solidFill>
              <a:latin typeface="+mj-lt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 deep learning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neural network</a:t>
            </a:r>
            <a:endParaRPr lang="en-CN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CEFB02-91BD-2C43-B962-1902D838AECE}"/>
              </a:ext>
            </a:extLst>
          </p:cNvPr>
          <p:cNvSpPr/>
          <p:nvPr/>
        </p:nvSpPr>
        <p:spPr>
          <a:xfrm>
            <a:off x="9820667" y="4456787"/>
            <a:ext cx="503999" cy="503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E8795-E286-7242-9D29-BA48FAEE209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9487875" y="2799210"/>
            <a:ext cx="584792" cy="165757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66">
            <a:extLst>
              <a:ext uri="{FF2B5EF4-FFF2-40B4-BE49-F238E27FC236}">
                <a16:creationId xmlns:a16="http://schemas.microsoft.com/office/drawing/2014/main" id="{48178DBC-D829-1B46-B87B-4DD525DC0165}"/>
              </a:ext>
            </a:extLst>
          </p:cNvPr>
          <p:cNvSpPr txBox="1"/>
          <p:nvPr/>
        </p:nvSpPr>
        <p:spPr>
          <a:xfrm>
            <a:off x="4200248" y="6237312"/>
            <a:ext cx="2164050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solidFill>
                  <a:srgbClr val="0D3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反馈与反思</a:t>
            </a:r>
            <a:endParaRPr lang="en-US" altLang="zh-CN" sz="2400" dirty="0">
              <a:solidFill>
                <a:srgbClr val="0D359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66">
            <a:extLst>
              <a:ext uri="{FF2B5EF4-FFF2-40B4-BE49-F238E27FC236}">
                <a16:creationId xmlns:a16="http://schemas.microsoft.com/office/drawing/2014/main" id="{4171DEF3-CB62-3C4E-806A-6FEA29B0C401}"/>
              </a:ext>
            </a:extLst>
          </p:cNvPr>
          <p:cNvSpPr txBox="1"/>
          <p:nvPr/>
        </p:nvSpPr>
        <p:spPr>
          <a:xfrm>
            <a:off x="7464152" y="5439011"/>
            <a:ext cx="1870734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solidFill>
                  <a:srgbClr val="0D3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自我定义</a:t>
            </a:r>
            <a:endParaRPr lang="en-US" altLang="zh-CN" sz="2400" dirty="0">
              <a:solidFill>
                <a:srgbClr val="0D359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solidFill>
                  <a:srgbClr val="0D3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条理与逻辑</a:t>
            </a:r>
            <a:endParaRPr lang="en-US" altLang="zh-CN" sz="2400" dirty="0">
              <a:solidFill>
                <a:srgbClr val="0D359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上箭头 176">
            <a:extLst>
              <a:ext uri="{FF2B5EF4-FFF2-40B4-BE49-F238E27FC236}">
                <a16:creationId xmlns:a16="http://schemas.microsoft.com/office/drawing/2014/main" id="{B764D118-7306-C946-8959-0DE084FBCD8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37328" y="3316277"/>
            <a:ext cx="792163" cy="383694"/>
          </a:xfrm>
          <a:prstGeom prst="upArrow">
            <a:avLst>
              <a:gd name="adj1" fmla="val 50000"/>
              <a:gd name="adj2" fmla="val 49940"/>
            </a:avLst>
          </a:prstGeom>
          <a:gradFill rotWithShape="1">
            <a:gsLst>
              <a:gs pos="17030">
                <a:srgbClr val="FFE4CE"/>
              </a:gs>
              <a:gs pos="0">
                <a:srgbClr val="FFEBDB"/>
              </a:gs>
            </a:gsLst>
            <a:lin ang="5400000" scaled="1"/>
          </a:gradFill>
          <a:ln w="9525">
            <a:solidFill>
              <a:srgbClr val="F6924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EA672F66-CF1F-BB4D-A393-9CC0B253FEBA}"/>
              </a:ext>
            </a:extLst>
          </p:cNvPr>
          <p:cNvSpPr/>
          <p:nvPr/>
        </p:nvSpPr>
        <p:spPr>
          <a:xfrm>
            <a:off x="839415" y="5877272"/>
            <a:ext cx="6383651" cy="407227"/>
          </a:xfrm>
          <a:prstGeom prst="left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文本框 66">
            <a:extLst>
              <a:ext uri="{FF2B5EF4-FFF2-40B4-BE49-F238E27FC236}">
                <a16:creationId xmlns:a16="http://schemas.microsoft.com/office/drawing/2014/main" id="{52E94607-5C97-6649-A642-0EEA078AEC50}"/>
              </a:ext>
            </a:extLst>
          </p:cNvPr>
          <p:cNvSpPr txBox="1"/>
          <p:nvPr/>
        </p:nvSpPr>
        <p:spPr>
          <a:xfrm>
            <a:off x="3892482" y="5445224"/>
            <a:ext cx="2779582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solidFill>
                  <a:srgbClr val="0D3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“有意识”决策</a:t>
            </a:r>
            <a:endParaRPr lang="en-US" altLang="zh-CN" sz="2400" dirty="0">
              <a:solidFill>
                <a:srgbClr val="0D359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203">
            <a:extLst>
              <a:ext uri="{FF2B5EF4-FFF2-40B4-BE49-F238E27FC236}">
                <a16:creationId xmlns:a16="http://schemas.microsoft.com/office/drawing/2014/main" id="{F6F5D84D-9E94-F147-85E2-0CE3F23B4FDD}"/>
              </a:ext>
            </a:extLst>
          </p:cNvPr>
          <p:cNvSpPr/>
          <p:nvPr/>
        </p:nvSpPr>
        <p:spPr>
          <a:xfrm>
            <a:off x="8737071" y="1257867"/>
            <a:ext cx="2181750" cy="586957"/>
          </a:xfrm>
          <a:prstGeom prst="roundRect">
            <a:avLst/>
          </a:prstGeom>
          <a:solidFill>
            <a:srgbClr val="F5E3D4"/>
          </a:solidFill>
          <a:ln w="9525" cap="flat" cmpd="sng" algn="ctr">
            <a:solidFill>
              <a:srgbClr val="F4924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2400" kern="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认知推理</a:t>
            </a:r>
          </a:p>
        </p:txBody>
      </p:sp>
      <p:pic>
        <p:nvPicPr>
          <p:cNvPr id="5122" name="Picture 2" descr="全球知识图谱专家分布、研究流派(附学者名单)_人工智能学家-CSDN博客">
            <a:extLst>
              <a:ext uri="{FF2B5EF4-FFF2-40B4-BE49-F238E27FC236}">
                <a16:creationId xmlns:a16="http://schemas.microsoft.com/office/drawing/2014/main" id="{0C568A06-9377-F245-B534-6E0E8079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40" y="4056757"/>
            <a:ext cx="2144624" cy="12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63">
            <a:extLst>
              <a:ext uri="{FF2B5EF4-FFF2-40B4-BE49-F238E27FC236}">
                <a16:creationId xmlns:a16="http://schemas.microsoft.com/office/drawing/2014/main" id="{765CDF2D-7F51-0943-AA7F-25AB53F7908B}"/>
              </a:ext>
            </a:extLst>
          </p:cNvPr>
          <p:cNvSpPr/>
          <p:nvPr/>
        </p:nvSpPr>
        <p:spPr>
          <a:xfrm>
            <a:off x="4511824" y="2924944"/>
            <a:ext cx="2164050" cy="1151999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记忆模型</a:t>
            </a:r>
          </a:p>
        </p:txBody>
      </p:sp>
    </p:spTree>
    <p:extLst>
      <p:ext uri="{BB962C8B-B14F-4D97-AF65-F5344CB8AC3E}">
        <p14:creationId xmlns:p14="http://schemas.microsoft.com/office/powerpoint/2010/main" val="3594432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181"/>
          <p:cNvCxnSpPr>
            <a:cxnSpLocks noChangeShapeType="1"/>
          </p:cNvCxnSpPr>
          <p:nvPr/>
        </p:nvCxnSpPr>
        <p:spPr bwMode="auto">
          <a:xfrm>
            <a:off x="834445" y="3249613"/>
            <a:ext cx="8064500" cy="0"/>
          </a:xfrm>
          <a:prstGeom prst="line">
            <a:avLst/>
          </a:prstGeom>
          <a:noFill/>
          <a:ln w="38100">
            <a:solidFill>
              <a:srgbClr val="0066FF"/>
            </a:solidFill>
            <a:prstDash val="lg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圆角矩形 123"/>
          <p:cNvSpPr>
            <a:spLocks noChangeArrowheads="1"/>
          </p:cNvSpPr>
          <p:nvPr/>
        </p:nvSpPr>
        <p:spPr bwMode="auto">
          <a:xfrm>
            <a:off x="807458" y="6021390"/>
            <a:ext cx="8013700" cy="53975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162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rPr>
              <a:t>分布式知识存储、管理和计算平台</a:t>
            </a:r>
          </a:p>
        </p:txBody>
      </p:sp>
      <p:sp>
        <p:nvSpPr>
          <p:cNvPr id="9" name="圆角矩形 124"/>
          <p:cNvSpPr>
            <a:spLocks noChangeArrowheads="1"/>
          </p:cNvSpPr>
          <p:nvPr/>
        </p:nvSpPr>
        <p:spPr bwMode="auto">
          <a:xfrm>
            <a:off x="8124247" y="4287843"/>
            <a:ext cx="563563" cy="1457325"/>
          </a:xfrm>
          <a:prstGeom prst="roundRect">
            <a:avLst>
              <a:gd name="adj" fmla="val 16667"/>
            </a:avLst>
          </a:prstGeom>
          <a:gradFill rotWithShape="1">
            <a:gsLst>
              <a:gs pos="97000">
                <a:srgbClr val="EDFED4"/>
              </a:gs>
              <a:gs pos="0">
                <a:srgbClr val="F5FFE6"/>
              </a:gs>
            </a:gsLst>
            <a:lin ang="54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r>
              <a:rPr lang="zh-CN" altLang="en-US" sz="162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rPr>
              <a:t>智能总线</a:t>
            </a:r>
            <a:endParaRPr lang="en-US" altLang="zh-CN" sz="162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charset="0"/>
            </a:endParaRPr>
          </a:p>
        </p:txBody>
      </p:sp>
      <p:sp>
        <p:nvSpPr>
          <p:cNvPr id="10" name="圆角矩形 125"/>
          <p:cNvSpPr>
            <a:spLocks noChangeArrowheads="1"/>
          </p:cNvSpPr>
          <p:nvPr/>
        </p:nvSpPr>
        <p:spPr bwMode="auto">
          <a:xfrm>
            <a:off x="2566408" y="3462344"/>
            <a:ext cx="6254751" cy="541337"/>
          </a:xfrm>
          <a:prstGeom prst="roundRect">
            <a:avLst>
              <a:gd name="adj" fmla="val 16667"/>
            </a:avLst>
          </a:prstGeom>
          <a:solidFill>
            <a:srgbClr val="0095FF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162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rPr>
              <a:t>面向</a:t>
            </a:r>
            <a:r>
              <a:rPr lang="ja-JP" altLang="en-US" sz="1625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rPr>
              <a:t>知识计算与认知推理</a:t>
            </a:r>
            <a:r>
              <a:rPr lang="zh-CN" altLang="en-US" sz="162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rPr>
              <a:t>的智能服务</a:t>
            </a:r>
          </a:p>
        </p:txBody>
      </p:sp>
      <p:sp>
        <p:nvSpPr>
          <p:cNvPr id="11" name="下箭头 126"/>
          <p:cNvSpPr>
            <a:spLocks noChangeArrowheads="1"/>
          </p:cNvSpPr>
          <p:nvPr/>
        </p:nvSpPr>
        <p:spPr bwMode="auto">
          <a:xfrm>
            <a:off x="8294110" y="5759451"/>
            <a:ext cx="209551" cy="228600"/>
          </a:xfrm>
          <a:prstGeom prst="downArrow">
            <a:avLst>
              <a:gd name="adj1" fmla="val 50000"/>
              <a:gd name="adj2" fmla="val 50278"/>
            </a:avLst>
          </a:prstGeom>
          <a:gradFill rotWithShape="1">
            <a:gsLst>
              <a:gs pos="82000">
                <a:srgbClr val="EFFED9"/>
              </a:gs>
              <a:gs pos="0">
                <a:srgbClr val="F5FFE6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grpSp>
        <p:nvGrpSpPr>
          <p:cNvPr id="12" name="组合 127"/>
          <p:cNvGrpSpPr>
            <a:grpSpLocks/>
          </p:cNvGrpSpPr>
          <p:nvPr/>
        </p:nvGrpSpPr>
        <p:grpSpPr bwMode="auto">
          <a:xfrm>
            <a:off x="752399" y="4292604"/>
            <a:ext cx="1744160" cy="1452563"/>
            <a:chOff x="555224" y="1904123"/>
            <a:chExt cx="1784529" cy="1740751"/>
          </a:xfrm>
        </p:grpSpPr>
        <p:sp>
          <p:nvSpPr>
            <p:cNvPr id="13" name="矩形 208"/>
            <p:cNvSpPr>
              <a:spLocks noChangeArrowheads="1"/>
            </p:cNvSpPr>
            <p:nvPr/>
          </p:nvSpPr>
          <p:spPr bwMode="auto">
            <a:xfrm>
              <a:off x="577451" y="1917441"/>
              <a:ext cx="1762302" cy="1727433"/>
            </a:xfrm>
            <a:prstGeom prst="rect">
              <a:avLst/>
            </a:prstGeom>
            <a:noFill/>
            <a:ln w="25400" cap="rnd">
              <a:solidFill>
                <a:srgbClr val="98B954"/>
              </a:solidFill>
              <a:round/>
              <a:headEnd/>
              <a:tailEnd/>
            </a:ln>
            <a:effectLst>
              <a:outerShdw sx="1000" sy="1000" rotWithShape="0">
                <a:schemeClr val="bg1"/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25" kern="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endParaRPr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55224" y="1904123"/>
              <a:ext cx="503841" cy="172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kumimoji="0" lang="zh-CN" altLang="en-US" sz="20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黑体" charset="0"/>
                </a:rPr>
                <a:t>知识图谱</a:t>
              </a:r>
            </a:p>
          </p:txBody>
        </p:sp>
        <p:sp>
          <p:nvSpPr>
            <p:cNvPr id="15" name="圆角矩形 210"/>
            <p:cNvSpPr>
              <a:spLocks noChangeArrowheads="1"/>
            </p:cNvSpPr>
            <p:nvPr/>
          </p:nvSpPr>
          <p:spPr bwMode="auto">
            <a:xfrm>
              <a:off x="1036225" y="2060125"/>
              <a:ext cx="1173586" cy="50415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FFDB5"/>
                </a:gs>
                <a:gs pos="100000">
                  <a:srgbClr val="DAFDA7"/>
                </a:gs>
              </a:gsLst>
              <a:lin ang="5400000" scaled="1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0" rIns="0" anchor="ctr"/>
            <a:lstStyle/>
            <a:p>
              <a:pPr algn="ctr"/>
              <a:r>
                <a:rPr lang="ja-JP" altLang="en-US" sz="1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charset="0"/>
                </a:rPr>
                <a:t>概念关系</a:t>
              </a:r>
              <a:endPara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charset="0"/>
              </a:endParaRPr>
            </a:p>
          </p:txBody>
        </p:sp>
        <p:sp>
          <p:nvSpPr>
            <p:cNvPr id="16" name="圆角矩形 211"/>
            <p:cNvSpPr>
              <a:spLocks noChangeArrowheads="1"/>
            </p:cNvSpPr>
            <p:nvPr/>
          </p:nvSpPr>
          <p:spPr bwMode="auto">
            <a:xfrm>
              <a:off x="1036225" y="2781157"/>
              <a:ext cx="1173586" cy="50415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FFDB5"/>
                </a:gs>
                <a:gs pos="100000">
                  <a:srgbClr val="DAFDA7"/>
                </a:gs>
              </a:gsLst>
              <a:lin ang="5400000" scaled="1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0" rIns="0" anchor="ctr"/>
            <a:lstStyle/>
            <a:p>
              <a:pPr algn="ctr"/>
              <a:r>
                <a:rPr lang="ja-JP" altLang="en-US" sz="1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charset="0"/>
                </a:rPr>
                <a:t>知识获取</a:t>
              </a:r>
              <a:endPara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charset="0"/>
              </a:endParaRPr>
            </a:p>
          </p:txBody>
        </p:sp>
      </p:grpSp>
      <p:grpSp>
        <p:nvGrpSpPr>
          <p:cNvPr id="17" name="组合 144"/>
          <p:cNvGrpSpPr>
            <a:grpSpLocks/>
          </p:cNvGrpSpPr>
          <p:nvPr/>
        </p:nvGrpSpPr>
        <p:grpSpPr bwMode="auto">
          <a:xfrm>
            <a:off x="2707694" y="4356100"/>
            <a:ext cx="1195388" cy="1244600"/>
            <a:chOff x="2411760" y="1916832"/>
            <a:chExt cx="1224136" cy="1492624"/>
          </a:xfrm>
        </p:grpSpPr>
        <p:sp>
          <p:nvSpPr>
            <p:cNvPr id="18" name="圆角矩形 203"/>
            <p:cNvSpPr>
              <a:spLocks noChangeArrowheads="1"/>
            </p:cNvSpPr>
            <p:nvPr/>
          </p:nvSpPr>
          <p:spPr bwMode="auto">
            <a:xfrm>
              <a:off x="2411760" y="2091987"/>
              <a:ext cx="1224136" cy="131746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rgbClr val="7D60A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25" kern="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endParaRPr>
            </a:p>
          </p:txBody>
        </p:sp>
        <p:sp>
          <p:nvSpPr>
            <p:cNvPr id="19" name="圆角矩形 204"/>
            <p:cNvSpPr>
              <a:spLocks noChangeArrowheads="1"/>
            </p:cNvSpPr>
            <p:nvPr/>
          </p:nvSpPr>
          <p:spPr bwMode="auto">
            <a:xfrm>
              <a:off x="2563264" y="1916832"/>
              <a:ext cx="929888" cy="3598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1C0EB"/>
                </a:gs>
                <a:gs pos="100000">
                  <a:srgbClr val="C9B5E8"/>
                </a:gs>
              </a:gsLst>
              <a:lin ang="5400000" scaled="1"/>
            </a:gradFill>
            <a:ln w="9525">
              <a:solidFill>
                <a:srgbClr val="7D60A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25" kern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</a:rPr>
                <a:t>预训练</a:t>
              </a:r>
              <a:endParaRPr lang="zh-CN" altLang="en-US" sz="1625" kern="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endParaRPr>
            </a:p>
          </p:txBody>
        </p:sp>
        <p:sp>
          <p:nvSpPr>
            <p:cNvPr id="20" name="圆角矩形 205"/>
            <p:cNvSpPr>
              <a:spLocks noChangeArrowheads="1"/>
            </p:cNvSpPr>
            <p:nvPr/>
          </p:nvSpPr>
          <p:spPr bwMode="auto">
            <a:xfrm>
              <a:off x="2483290" y="2453720"/>
              <a:ext cx="1033931" cy="3598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1C0EB"/>
                </a:gs>
                <a:gs pos="100000">
                  <a:srgbClr val="C9B5E8"/>
                </a:gs>
              </a:gsLst>
              <a:lin ang="5400000" scaled="1"/>
            </a:gradFill>
            <a:ln w="9525">
              <a:solidFill>
                <a:srgbClr val="7D60A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ja-JP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黑体" charset="0"/>
                </a:rPr>
                <a:t>知识表示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endParaRPr>
            </a:p>
          </p:txBody>
        </p:sp>
        <p:sp>
          <p:nvSpPr>
            <p:cNvPr id="21" name="圆角矩形 206"/>
            <p:cNvSpPr>
              <a:spLocks noChangeArrowheads="1"/>
            </p:cNvSpPr>
            <p:nvPr/>
          </p:nvSpPr>
          <p:spPr bwMode="auto">
            <a:xfrm>
              <a:off x="2483290" y="2933492"/>
              <a:ext cx="1033931" cy="36173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1C0EB"/>
                </a:gs>
                <a:gs pos="100000">
                  <a:srgbClr val="C9B5E8"/>
                </a:gs>
              </a:gsLst>
              <a:lin ang="5400000" scaled="1"/>
            </a:gradFill>
            <a:ln w="9525">
              <a:solidFill>
                <a:srgbClr val="7D60A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ja-JP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黑体" charset="0"/>
                </a:rPr>
                <a:t>生成模型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endParaRPr>
            </a:p>
          </p:txBody>
        </p:sp>
      </p:grpSp>
      <p:grpSp>
        <p:nvGrpSpPr>
          <p:cNvPr id="22" name="组合 147"/>
          <p:cNvGrpSpPr>
            <a:grpSpLocks/>
          </p:cNvGrpSpPr>
          <p:nvPr/>
        </p:nvGrpSpPr>
        <p:grpSpPr bwMode="auto">
          <a:xfrm>
            <a:off x="4044370" y="4356100"/>
            <a:ext cx="1195388" cy="1244600"/>
            <a:chOff x="3707904" y="1916832"/>
            <a:chExt cx="1224136" cy="1492625"/>
          </a:xfrm>
        </p:grpSpPr>
        <p:grpSp>
          <p:nvGrpSpPr>
            <p:cNvPr id="23" name="组合 197"/>
            <p:cNvGrpSpPr>
              <a:grpSpLocks/>
            </p:cNvGrpSpPr>
            <p:nvPr/>
          </p:nvGrpSpPr>
          <p:grpSpPr bwMode="auto">
            <a:xfrm>
              <a:off x="3707904" y="1916832"/>
              <a:ext cx="1224136" cy="1492625"/>
              <a:chOff x="1547664" y="1741458"/>
              <a:chExt cx="1224136" cy="1492625"/>
            </a:xfrm>
          </p:grpSpPr>
          <p:sp>
            <p:nvSpPr>
              <p:cNvPr id="26" name="圆角矩形 201"/>
              <p:cNvSpPr>
                <a:spLocks noChangeArrowheads="1"/>
              </p:cNvSpPr>
              <p:nvPr/>
            </p:nvSpPr>
            <p:spPr bwMode="auto">
              <a:xfrm>
                <a:off x="1547664" y="1886151"/>
                <a:ext cx="1224136" cy="13479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rgbClr val="46AAC5"/>
                </a:solidFill>
                <a:round/>
                <a:headEnd/>
                <a:tailEnd/>
              </a:ln>
              <a:effectLst>
                <a:outerShdw dist="20000" sx="1000" sy="1000" rotWithShape="0">
                  <a:srgbClr val="000000"/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25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</a:endParaRPr>
              </a:p>
            </p:txBody>
          </p:sp>
          <p:sp>
            <p:nvSpPr>
              <p:cNvPr id="27" name="圆角矩形 202"/>
              <p:cNvSpPr>
                <a:spLocks noChangeArrowheads="1"/>
              </p:cNvSpPr>
              <p:nvPr/>
            </p:nvSpPr>
            <p:spPr bwMode="auto">
              <a:xfrm>
                <a:off x="1749248" y="1741458"/>
                <a:ext cx="785203" cy="35983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D3F6FF"/>
                  </a:gs>
                  <a:gs pos="100000">
                    <a:srgbClr val="C1F2FF"/>
                  </a:gs>
                </a:gsLst>
                <a:lin ang="5400000" scaled="1"/>
              </a:gradFill>
              <a:ln w="9525">
                <a:solidFill>
                  <a:srgbClr val="46AAC5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ja-JP" altLang="en-US" sz="1625" kern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/>
                  </a:rPr>
                  <a:t>推理</a:t>
                </a:r>
                <a:endParaRPr lang="zh-CN" altLang="en-US" sz="1625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</a:endParaRPr>
              </a:p>
            </p:txBody>
          </p:sp>
        </p:grpSp>
        <p:sp>
          <p:nvSpPr>
            <p:cNvPr id="24" name="圆角矩形 198"/>
            <p:cNvSpPr>
              <a:spLocks noChangeArrowheads="1"/>
            </p:cNvSpPr>
            <p:nvPr/>
          </p:nvSpPr>
          <p:spPr bwMode="auto">
            <a:xfrm>
              <a:off x="3779434" y="2430874"/>
              <a:ext cx="1033931" cy="3598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3F6FF"/>
                </a:gs>
                <a:gs pos="100000">
                  <a:srgbClr val="C1F2FF"/>
                </a:gs>
              </a:gsLst>
              <a:lin ang="5400000" scaled="1"/>
            </a:gradFill>
            <a:ln w="9525">
              <a:solidFill>
                <a:srgbClr val="46AAC5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ja-JP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黑体" charset="0"/>
                </a:rPr>
                <a:t>认知推理</a:t>
              </a:r>
              <a:endPara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endParaRPr>
            </a:p>
          </p:txBody>
        </p:sp>
        <p:sp>
          <p:nvSpPr>
            <p:cNvPr id="25" name="圆角矩形 199"/>
            <p:cNvSpPr>
              <a:spLocks noChangeArrowheads="1"/>
            </p:cNvSpPr>
            <p:nvPr/>
          </p:nvSpPr>
          <p:spPr bwMode="auto">
            <a:xfrm>
              <a:off x="3779434" y="2910646"/>
              <a:ext cx="1033931" cy="3598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3F6FF"/>
                </a:gs>
                <a:gs pos="100000">
                  <a:srgbClr val="C1F2FF"/>
                </a:gs>
              </a:gsLst>
              <a:lin ang="5400000" scaled="1"/>
            </a:gradFill>
            <a:ln w="9525">
              <a:solidFill>
                <a:srgbClr val="46AAC5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ja-JP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黑体" charset="0"/>
                </a:rPr>
                <a:t>自校验</a:t>
              </a:r>
              <a:endPara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endParaRPr>
            </a:p>
          </p:txBody>
        </p:sp>
      </p:grpSp>
      <p:grpSp>
        <p:nvGrpSpPr>
          <p:cNvPr id="28" name="组合 150"/>
          <p:cNvGrpSpPr>
            <a:grpSpLocks/>
          </p:cNvGrpSpPr>
          <p:nvPr/>
        </p:nvGrpSpPr>
        <p:grpSpPr bwMode="auto">
          <a:xfrm>
            <a:off x="5381045" y="4356100"/>
            <a:ext cx="1195388" cy="1244600"/>
            <a:chOff x="5004048" y="1916832"/>
            <a:chExt cx="1224136" cy="1492627"/>
          </a:xfrm>
        </p:grpSpPr>
        <p:grpSp>
          <p:nvGrpSpPr>
            <p:cNvPr id="29" name="组合 191"/>
            <p:cNvGrpSpPr>
              <a:grpSpLocks/>
            </p:cNvGrpSpPr>
            <p:nvPr/>
          </p:nvGrpSpPr>
          <p:grpSpPr bwMode="auto">
            <a:xfrm>
              <a:off x="5004048" y="1916832"/>
              <a:ext cx="1224136" cy="1492627"/>
              <a:chOff x="1691680" y="1772816"/>
              <a:chExt cx="1224136" cy="1492627"/>
            </a:xfrm>
          </p:grpSpPr>
          <p:sp>
            <p:nvSpPr>
              <p:cNvPr id="32" name="圆角矩形 195"/>
              <p:cNvSpPr>
                <a:spLocks noChangeArrowheads="1"/>
              </p:cNvSpPr>
              <p:nvPr/>
            </p:nvSpPr>
            <p:spPr bwMode="auto">
              <a:xfrm>
                <a:off x="1691680" y="1917509"/>
                <a:ext cx="1224136" cy="1347934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rgbClr val="BE4B48"/>
                </a:solidFill>
                <a:round/>
                <a:headEnd/>
                <a:tailEnd/>
              </a:ln>
              <a:effectLst>
                <a:outerShdw dist="20000" sx="1000" sy="1000" rotWithShape="0">
                  <a:srgbClr val="000000"/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25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</a:endParaRPr>
              </a:p>
            </p:txBody>
          </p:sp>
          <p:sp>
            <p:nvSpPr>
              <p:cNvPr id="33" name="圆角矩形 196"/>
              <p:cNvSpPr>
                <a:spLocks noChangeArrowheads="1"/>
              </p:cNvSpPr>
              <p:nvPr/>
            </p:nvSpPr>
            <p:spPr bwMode="auto">
              <a:xfrm>
                <a:off x="1914398" y="1772816"/>
                <a:ext cx="785202" cy="35983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00">
                    <a:srgbClr val="FFD6D5"/>
                  </a:gs>
                  <a:gs pos="0">
                    <a:srgbClr val="FFE5E5"/>
                  </a:gs>
                </a:gsLst>
                <a:lin ang="5400000" scaled="1"/>
              </a:gradFill>
              <a:ln w="9525">
                <a:solidFill>
                  <a:srgbClr val="BE4B48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25" kern="0" dirty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/>
                  </a:rPr>
                  <a:t>预测</a:t>
                </a:r>
              </a:p>
            </p:txBody>
          </p:sp>
        </p:grpSp>
        <p:sp>
          <p:nvSpPr>
            <p:cNvPr id="30" name="圆角矩形 192"/>
            <p:cNvSpPr>
              <a:spLocks noChangeArrowheads="1"/>
            </p:cNvSpPr>
            <p:nvPr/>
          </p:nvSpPr>
          <p:spPr bwMode="auto">
            <a:xfrm>
              <a:off x="5122723" y="2430874"/>
              <a:ext cx="1033931" cy="3598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100000">
                  <a:srgbClr val="FFD6D5"/>
                </a:gs>
                <a:gs pos="0">
                  <a:srgbClr val="FFE5E5"/>
                </a:gs>
              </a:gsLst>
              <a:lin ang="5400000" scaled="1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ja-JP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黑体" charset="0"/>
                </a:rPr>
                <a:t>新知识学习</a:t>
              </a:r>
              <a:endPara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endParaRPr>
            </a:p>
          </p:txBody>
        </p:sp>
        <p:sp>
          <p:nvSpPr>
            <p:cNvPr id="31" name="圆角矩形 193"/>
            <p:cNvSpPr>
              <a:spLocks noChangeArrowheads="1"/>
            </p:cNvSpPr>
            <p:nvPr/>
          </p:nvSpPr>
          <p:spPr bwMode="auto">
            <a:xfrm>
              <a:off x="5122723" y="2925878"/>
              <a:ext cx="1033931" cy="3598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100000">
                  <a:srgbClr val="FFD6D5"/>
                </a:gs>
                <a:gs pos="0">
                  <a:srgbClr val="FFE5E5"/>
                </a:gs>
              </a:gsLst>
              <a:lin ang="5400000" scaled="1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</a:rPr>
                <a:t>趋势预测</a:t>
              </a:r>
              <a:endParaRPr lang="zh-CN" altLang="en-US" sz="2800" kern="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endParaRPr>
            </a:p>
          </p:txBody>
        </p:sp>
      </p:grpSp>
      <p:grpSp>
        <p:nvGrpSpPr>
          <p:cNvPr id="34" name="组合 153"/>
          <p:cNvGrpSpPr>
            <a:grpSpLocks/>
          </p:cNvGrpSpPr>
          <p:nvPr/>
        </p:nvGrpSpPr>
        <p:grpSpPr bwMode="auto">
          <a:xfrm>
            <a:off x="6717721" y="4356100"/>
            <a:ext cx="1195388" cy="1244600"/>
            <a:chOff x="6300192" y="1916832"/>
            <a:chExt cx="1224136" cy="1492625"/>
          </a:xfrm>
        </p:grpSpPr>
        <p:grpSp>
          <p:nvGrpSpPr>
            <p:cNvPr id="35" name="组合 185"/>
            <p:cNvGrpSpPr>
              <a:grpSpLocks/>
            </p:cNvGrpSpPr>
            <p:nvPr/>
          </p:nvGrpSpPr>
          <p:grpSpPr bwMode="auto">
            <a:xfrm>
              <a:off x="6300192" y="1916832"/>
              <a:ext cx="1224136" cy="1492625"/>
              <a:chOff x="1547664" y="1903385"/>
              <a:chExt cx="1224136" cy="1492625"/>
            </a:xfrm>
          </p:grpSpPr>
          <p:sp>
            <p:nvSpPr>
              <p:cNvPr id="38" name="圆角矩形 189"/>
              <p:cNvSpPr>
                <a:spLocks noChangeArrowheads="1"/>
              </p:cNvSpPr>
              <p:nvPr/>
            </p:nvSpPr>
            <p:spPr bwMode="auto">
              <a:xfrm>
                <a:off x="1547664" y="2048078"/>
                <a:ext cx="1224136" cy="13479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rgbClr val="F69240"/>
                </a:solidFill>
                <a:round/>
                <a:headEnd/>
                <a:tailEnd/>
              </a:ln>
              <a:effectLst>
                <a:outerShdw dist="20000" sx="1000" sy="1000" rotWithShape="0">
                  <a:srgbClr val="000000"/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25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</a:endParaRPr>
              </a:p>
            </p:txBody>
          </p:sp>
          <p:sp>
            <p:nvSpPr>
              <p:cNvPr id="39" name="圆角矩形 190"/>
              <p:cNvSpPr>
                <a:spLocks noChangeArrowheads="1"/>
              </p:cNvSpPr>
              <p:nvPr/>
            </p:nvSpPr>
            <p:spPr bwMode="auto">
              <a:xfrm>
                <a:off x="1749248" y="1903385"/>
                <a:ext cx="785203" cy="359830"/>
              </a:xfrm>
              <a:prstGeom prst="roundRect">
                <a:avLst>
                  <a:gd name="adj" fmla="val 16667"/>
                </a:avLst>
              </a:prstGeom>
              <a:solidFill>
                <a:srgbClr val="F5E3D4"/>
              </a:solidFill>
              <a:ln w="9525">
                <a:solidFill>
                  <a:srgbClr val="F49240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ja-JP" altLang="en-US" sz="1625" kern="0">
                    <a:solidFill>
                      <a:sysClr val="windowText" lastClr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/>
                  </a:rPr>
                  <a:t>决策</a:t>
                </a:r>
                <a:endParaRPr lang="zh-CN" altLang="en-US" sz="1625" kern="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</a:endParaRPr>
              </a:p>
            </p:txBody>
          </p:sp>
        </p:grpSp>
        <p:sp>
          <p:nvSpPr>
            <p:cNvPr id="36" name="圆角矩形 186"/>
            <p:cNvSpPr>
              <a:spLocks noChangeArrowheads="1"/>
            </p:cNvSpPr>
            <p:nvPr/>
          </p:nvSpPr>
          <p:spPr bwMode="auto">
            <a:xfrm>
              <a:off x="6418867" y="2444201"/>
              <a:ext cx="1033931" cy="35982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100000">
                  <a:srgbClr val="FFE5D0"/>
                </a:gs>
                <a:gs pos="0">
                  <a:srgbClr val="FFEBDB"/>
                </a:gs>
              </a:gsLst>
              <a:lin ang="5400000" scaled="1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ja-JP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黑体" charset="0"/>
                </a:rPr>
                <a:t>专家智库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endParaRPr>
            </a:p>
          </p:txBody>
        </p:sp>
        <p:sp>
          <p:nvSpPr>
            <p:cNvPr id="37" name="圆角矩形 187"/>
            <p:cNvSpPr>
              <a:spLocks noChangeArrowheads="1"/>
            </p:cNvSpPr>
            <p:nvPr/>
          </p:nvSpPr>
          <p:spPr bwMode="auto">
            <a:xfrm>
              <a:off x="6418867" y="2925877"/>
              <a:ext cx="1033931" cy="3598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100000">
                  <a:srgbClr val="FFE5D0"/>
                </a:gs>
                <a:gs pos="0">
                  <a:srgbClr val="FFEBDB"/>
                </a:gs>
              </a:gsLst>
              <a:lin ang="5400000" scaled="1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ja-JP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黑体" charset="0"/>
                </a:rPr>
                <a:t>智能问答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endParaRPr>
            </a:p>
          </p:txBody>
        </p:sp>
      </p:grpSp>
      <p:grpSp>
        <p:nvGrpSpPr>
          <p:cNvPr id="40" name="组合 156"/>
          <p:cNvGrpSpPr>
            <a:grpSpLocks/>
          </p:cNvGrpSpPr>
          <p:nvPr/>
        </p:nvGrpSpPr>
        <p:grpSpPr bwMode="auto">
          <a:xfrm>
            <a:off x="3200299" y="4003681"/>
            <a:ext cx="4255928" cy="239713"/>
            <a:chOff x="2889524" y="1556792"/>
            <a:chExt cx="4354747" cy="288032"/>
          </a:xfrm>
        </p:grpSpPr>
        <p:sp>
          <p:nvSpPr>
            <p:cNvPr id="41" name="上箭头 180"/>
            <p:cNvSpPr>
              <a:spLocks noChangeArrowheads="1"/>
            </p:cNvSpPr>
            <p:nvPr/>
          </p:nvSpPr>
          <p:spPr bwMode="auto">
            <a:xfrm>
              <a:off x="2889524" y="1556792"/>
              <a:ext cx="242029" cy="288032"/>
            </a:xfrm>
            <a:prstGeom prst="up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80000">
                  <a:srgbClr val="EBE3F7"/>
                </a:gs>
                <a:gs pos="0">
                  <a:srgbClr val="F0EAF9"/>
                </a:gs>
              </a:gsLst>
              <a:lin ang="5400000" scaled="1"/>
            </a:gradFill>
            <a:ln w="9525">
              <a:solidFill>
                <a:srgbClr val="7D60A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25" kern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endParaRPr>
            </a:p>
          </p:txBody>
        </p:sp>
        <p:sp>
          <p:nvSpPr>
            <p:cNvPr id="42" name="上箭头 182"/>
            <p:cNvSpPr>
              <a:spLocks noChangeArrowheads="1"/>
            </p:cNvSpPr>
            <p:nvPr/>
          </p:nvSpPr>
          <p:spPr bwMode="auto">
            <a:xfrm>
              <a:off x="4211753" y="1556792"/>
              <a:ext cx="242029" cy="288032"/>
            </a:xfrm>
            <a:prstGeom prst="up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100000">
                  <a:srgbClr val="D0F4FF"/>
                </a:gs>
                <a:gs pos="0">
                  <a:srgbClr val="E4F9FF"/>
                </a:gs>
              </a:gsLst>
              <a:lin ang="5400000" scaled="1"/>
            </a:gradFill>
            <a:ln w="9525">
              <a:solidFill>
                <a:srgbClr val="46AAC5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25" kern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endParaRPr>
            </a:p>
          </p:txBody>
        </p:sp>
        <p:sp>
          <p:nvSpPr>
            <p:cNvPr id="43" name="上箭头 183"/>
            <p:cNvSpPr>
              <a:spLocks noChangeArrowheads="1"/>
            </p:cNvSpPr>
            <p:nvPr/>
          </p:nvSpPr>
          <p:spPr bwMode="auto">
            <a:xfrm>
              <a:off x="5617146" y="1556792"/>
              <a:ext cx="242029" cy="288032"/>
            </a:xfrm>
            <a:prstGeom prst="up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100000">
                  <a:srgbClr val="FFD5D4"/>
                </a:gs>
                <a:gs pos="0">
                  <a:srgbClr val="FFE5E5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25" kern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endParaRPr>
            </a:p>
          </p:txBody>
        </p:sp>
        <p:sp>
          <p:nvSpPr>
            <p:cNvPr id="44" name="上箭头 184"/>
            <p:cNvSpPr>
              <a:spLocks noChangeArrowheads="1"/>
            </p:cNvSpPr>
            <p:nvPr/>
          </p:nvSpPr>
          <p:spPr bwMode="auto">
            <a:xfrm>
              <a:off x="7002242" y="1556792"/>
              <a:ext cx="242029" cy="288032"/>
            </a:xfrm>
            <a:prstGeom prst="up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100000">
                  <a:srgbClr val="FFD5B1"/>
                </a:gs>
                <a:gs pos="0">
                  <a:srgbClr val="FFEBDB"/>
                </a:gs>
              </a:gsLst>
              <a:lin ang="5400000" scaled="1"/>
            </a:gradFill>
            <a:ln w="9525">
              <a:solidFill>
                <a:srgbClr val="F6924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25" kern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endParaRPr>
            </a:p>
          </p:txBody>
        </p:sp>
      </p:grpSp>
      <p:sp>
        <p:nvSpPr>
          <p:cNvPr id="45" name="矩形 159"/>
          <p:cNvSpPr>
            <a:spLocks noChangeArrowheads="1"/>
          </p:cNvSpPr>
          <p:nvPr/>
        </p:nvSpPr>
        <p:spPr bwMode="auto">
          <a:xfrm>
            <a:off x="2566409" y="4287843"/>
            <a:ext cx="5453063" cy="14573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>
            <a:outerShdw sx="1000" sy="1000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46" name="右箭头 166"/>
          <p:cNvSpPr>
            <a:spLocks noChangeArrowheads="1"/>
          </p:cNvSpPr>
          <p:nvPr/>
        </p:nvSpPr>
        <p:spPr bwMode="auto">
          <a:xfrm>
            <a:off x="3903084" y="5362580"/>
            <a:ext cx="158751" cy="20161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100000">
                <a:srgbClr val="E8E8E8"/>
              </a:gs>
              <a:gs pos="0">
                <a:srgbClr val="EDEDED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47" name="右箭头 168"/>
          <p:cNvSpPr>
            <a:spLocks noChangeArrowheads="1"/>
          </p:cNvSpPr>
          <p:nvPr/>
        </p:nvSpPr>
        <p:spPr bwMode="auto">
          <a:xfrm>
            <a:off x="5220711" y="5324480"/>
            <a:ext cx="160337" cy="20161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94000">
                <a:srgbClr val="E5E5E5"/>
              </a:gs>
              <a:gs pos="0">
                <a:srgbClr val="EDEDED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48" name="右箭头 171"/>
          <p:cNvSpPr>
            <a:spLocks noChangeArrowheads="1"/>
          </p:cNvSpPr>
          <p:nvPr/>
        </p:nvSpPr>
        <p:spPr bwMode="auto">
          <a:xfrm>
            <a:off x="6576434" y="5324480"/>
            <a:ext cx="158751" cy="20161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15015">
                <a:srgbClr val="E6E6E6"/>
              </a:gs>
              <a:gs pos="0">
                <a:srgbClr val="EDEDED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49" name="左箭头 172"/>
          <p:cNvSpPr>
            <a:spLocks noChangeArrowheads="1"/>
          </p:cNvSpPr>
          <p:nvPr/>
        </p:nvSpPr>
        <p:spPr bwMode="auto">
          <a:xfrm>
            <a:off x="7913112" y="4964115"/>
            <a:ext cx="211137" cy="201612"/>
          </a:xfrm>
          <a:prstGeom prst="leftArrow">
            <a:avLst>
              <a:gd name="adj1" fmla="val 50000"/>
              <a:gd name="adj2" fmla="val 50132"/>
            </a:avLst>
          </a:prstGeom>
          <a:gradFill rotWithShape="1">
            <a:gsLst>
              <a:gs pos="20995">
                <a:srgbClr val="F0FEDA"/>
              </a:gs>
              <a:gs pos="0">
                <a:srgbClr val="F5FFE6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0" name="上箭头 173"/>
          <p:cNvSpPr>
            <a:spLocks noChangeArrowheads="1"/>
          </p:cNvSpPr>
          <p:nvPr/>
        </p:nvSpPr>
        <p:spPr bwMode="auto">
          <a:xfrm>
            <a:off x="3141528" y="5759456"/>
            <a:ext cx="238125" cy="239713"/>
          </a:xfrm>
          <a:prstGeom prst="upArrow">
            <a:avLst>
              <a:gd name="adj1" fmla="val 50000"/>
              <a:gd name="adj2" fmla="val 49611"/>
            </a:avLst>
          </a:prstGeom>
          <a:gradFill rotWithShape="1">
            <a:gsLst>
              <a:gs pos="100000">
                <a:srgbClr val="ECE5F7"/>
              </a:gs>
              <a:gs pos="0">
                <a:srgbClr val="F0EAF9"/>
              </a:gs>
            </a:gsLst>
            <a:lin ang="5400000" scaled="1"/>
          </a:gradFill>
          <a:ln w="9525">
            <a:solidFill>
              <a:srgbClr val="7D60A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1" name="上箭头 174"/>
          <p:cNvSpPr>
            <a:spLocks noChangeArrowheads="1"/>
          </p:cNvSpPr>
          <p:nvPr/>
        </p:nvSpPr>
        <p:spPr bwMode="auto">
          <a:xfrm>
            <a:off x="4817485" y="5759456"/>
            <a:ext cx="236537" cy="239713"/>
          </a:xfrm>
          <a:prstGeom prst="upArrow">
            <a:avLst>
              <a:gd name="adj1" fmla="val 50000"/>
              <a:gd name="adj2" fmla="val 49944"/>
            </a:avLst>
          </a:prstGeom>
          <a:gradFill rotWithShape="1">
            <a:gsLst>
              <a:gs pos="13975">
                <a:srgbClr val="DBF7FF"/>
              </a:gs>
              <a:gs pos="0">
                <a:srgbClr val="E4F9FF"/>
              </a:gs>
            </a:gsLst>
            <a:lin ang="5400000" scaled="1"/>
          </a:gradFill>
          <a:ln w="9525">
            <a:solidFill>
              <a:srgbClr val="46AAC5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2" name="上箭头 175"/>
          <p:cNvSpPr>
            <a:spLocks noChangeArrowheads="1"/>
          </p:cNvSpPr>
          <p:nvPr/>
        </p:nvSpPr>
        <p:spPr bwMode="auto">
          <a:xfrm>
            <a:off x="6058911" y="5759456"/>
            <a:ext cx="236537" cy="239713"/>
          </a:xfrm>
          <a:prstGeom prst="upArrow">
            <a:avLst>
              <a:gd name="adj1" fmla="val 50000"/>
              <a:gd name="adj2" fmla="val 49944"/>
            </a:avLst>
          </a:prstGeom>
          <a:gradFill rotWithShape="1">
            <a:gsLst>
              <a:gs pos="91000">
                <a:srgbClr val="FFDADA"/>
              </a:gs>
              <a:gs pos="0">
                <a:srgbClr val="FFE5E5"/>
              </a:gs>
            </a:gsLst>
            <a:lin ang="5400000" scaled="1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3" name="上箭头 176"/>
          <p:cNvSpPr>
            <a:spLocks noChangeArrowheads="1"/>
          </p:cNvSpPr>
          <p:nvPr/>
        </p:nvSpPr>
        <p:spPr bwMode="auto">
          <a:xfrm>
            <a:off x="7324147" y="5765802"/>
            <a:ext cx="238125" cy="241300"/>
          </a:xfrm>
          <a:prstGeom prst="upArrow">
            <a:avLst>
              <a:gd name="adj1" fmla="val 50000"/>
              <a:gd name="adj2" fmla="val 49940"/>
            </a:avLst>
          </a:prstGeom>
          <a:gradFill rotWithShape="1">
            <a:gsLst>
              <a:gs pos="17030">
                <a:srgbClr val="FFE4CE"/>
              </a:gs>
              <a:gs pos="0">
                <a:srgbClr val="FFEBDB"/>
              </a:gs>
            </a:gsLst>
            <a:lin ang="5400000" scaled="1"/>
          </a:gradFill>
          <a:ln w="9525">
            <a:solidFill>
              <a:srgbClr val="F6924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4" name="下箭头 177"/>
          <p:cNvSpPr>
            <a:spLocks noChangeArrowheads="1"/>
          </p:cNvSpPr>
          <p:nvPr/>
        </p:nvSpPr>
        <p:spPr bwMode="auto">
          <a:xfrm>
            <a:off x="8293317" y="4037013"/>
            <a:ext cx="211137" cy="228600"/>
          </a:xfrm>
          <a:prstGeom prst="downArrow">
            <a:avLst>
              <a:gd name="adj1" fmla="val 50000"/>
              <a:gd name="adj2" fmla="val 49900"/>
            </a:avLst>
          </a:prstGeom>
          <a:gradFill rotWithShape="1">
            <a:gsLst>
              <a:gs pos="16000">
                <a:srgbClr val="F2FFDF"/>
              </a:gs>
              <a:gs pos="0">
                <a:srgbClr val="F5FFE6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5" name="圆角矩形 178"/>
          <p:cNvSpPr>
            <a:spLocks noChangeArrowheads="1"/>
          </p:cNvSpPr>
          <p:nvPr/>
        </p:nvSpPr>
        <p:spPr bwMode="auto">
          <a:xfrm>
            <a:off x="807458" y="3462344"/>
            <a:ext cx="1689100" cy="54133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r>
              <a:rPr lang="zh-CN" altLang="en-US" sz="162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rPr>
              <a:t>实时知识</a:t>
            </a:r>
            <a:endParaRPr lang="en-US" altLang="zh-CN" sz="162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charset="0"/>
            </a:endParaRPr>
          </a:p>
          <a:p>
            <a:pPr algn="ctr"/>
            <a:r>
              <a:rPr lang="zh-CN" altLang="en-US" sz="162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 charset="0"/>
              </a:rPr>
              <a:t>抽取系统</a:t>
            </a:r>
          </a:p>
        </p:txBody>
      </p:sp>
      <p:sp>
        <p:nvSpPr>
          <p:cNvPr id="56" name="下箭头 179"/>
          <p:cNvSpPr>
            <a:spLocks noChangeArrowheads="1"/>
          </p:cNvSpPr>
          <p:nvPr/>
        </p:nvSpPr>
        <p:spPr bwMode="auto">
          <a:xfrm>
            <a:off x="1552275" y="4003677"/>
            <a:ext cx="176212" cy="300039"/>
          </a:xfrm>
          <a:prstGeom prst="downArrow">
            <a:avLst>
              <a:gd name="adj1" fmla="val 50000"/>
              <a:gd name="adj2" fmla="val 49875"/>
            </a:avLst>
          </a:prstGeom>
          <a:gradFill rotWithShape="1">
            <a:gsLst>
              <a:gs pos="100000">
                <a:srgbClr val="F0FEDB"/>
              </a:gs>
              <a:gs pos="0">
                <a:srgbClr val="F5FFE6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7" name="下箭头 213"/>
          <p:cNvSpPr>
            <a:spLocks noChangeArrowheads="1"/>
          </p:cNvSpPr>
          <p:nvPr/>
        </p:nvSpPr>
        <p:spPr bwMode="auto">
          <a:xfrm>
            <a:off x="1545930" y="5768975"/>
            <a:ext cx="211137" cy="228600"/>
          </a:xfrm>
          <a:prstGeom prst="downArrow">
            <a:avLst>
              <a:gd name="adj1" fmla="val 50000"/>
              <a:gd name="adj2" fmla="val 49900"/>
            </a:avLst>
          </a:prstGeom>
          <a:gradFill rotWithShape="1">
            <a:gsLst>
              <a:gs pos="100000">
                <a:srgbClr val="F1FFDE"/>
              </a:gs>
              <a:gs pos="0">
                <a:srgbClr val="F5FFE6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58" name="上箭头 214"/>
          <p:cNvSpPr>
            <a:spLocks noChangeArrowheads="1"/>
          </p:cNvSpPr>
          <p:nvPr/>
        </p:nvSpPr>
        <p:spPr bwMode="auto">
          <a:xfrm>
            <a:off x="3969759" y="2857504"/>
            <a:ext cx="1762125" cy="563563"/>
          </a:xfrm>
          <a:prstGeom prst="up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4F9FF"/>
              </a:gs>
              <a:gs pos="64999">
                <a:srgbClr val="BBEFFF"/>
              </a:gs>
              <a:gs pos="100000">
                <a:srgbClr val="9EEAFF"/>
              </a:gs>
            </a:gsLst>
            <a:lin ang="5400000" scaled="1"/>
          </a:gradFill>
          <a:ln w="9525">
            <a:solidFill>
              <a:srgbClr val="46AAC5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25" ker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62" name="对角圆角矩形 4">
            <a:extLst>
              <a:ext uri="{FF2B5EF4-FFF2-40B4-BE49-F238E27FC236}">
                <a16:creationId xmlns:a16="http://schemas.microsoft.com/office/drawing/2014/main" id="{85D00CAA-B8CA-9F45-9FDD-7732EC12CA26}"/>
              </a:ext>
            </a:extLst>
          </p:cNvPr>
          <p:cNvSpPr/>
          <p:nvPr/>
        </p:nvSpPr>
        <p:spPr>
          <a:xfrm>
            <a:off x="9122159" y="3887793"/>
            <a:ext cx="2763499" cy="2273297"/>
          </a:xfrm>
          <a:prstGeom prst="round2DiagRect">
            <a:avLst/>
          </a:prstGeom>
          <a:noFill/>
          <a:ln w="28575">
            <a:solidFill>
              <a:srgbClr val="009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t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ja-JP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打造知识与认知推理驱动的</a:t>
            </a:r>
            <a:r>
              <a:rPr lang="en-US" altLang="ja-JP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Palantir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1" name="图片 4" descr="手机屏幕的截图&#10;&#10;描述已自动生成">
            <a:extLst>
              <a:ext uri="{FF2B5EF4-FFF2-40B4-BE49-F238E27FC236}">
                <a16:creationId xmlns:a16="http://schemas.microsoft.com/office/drawing/2014/main" id="{E0179C64-E4A3-A142-8BB3-0EF622E35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04204" y="4989304"/>
            <a:ext cx="2218427" cy="104903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F6EFC9-49FB-BB41-A4DB-13588F769BA1}"/>
              </a:ext>
            </a:extLst>
          </p:cNvPr>
          <p:cNvSpPr/>
          <p:nvPr/>
        </p:nvSpPr>
        <p:spPr>
          <a:xfrm>
            <a:off x="1320432" y="2434972"/>
            <a:ext cx="2057839" cy="383155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云服务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ACF5D05-4E2E-AE40-BAB5-53BE342FC3C3}"/>
              </a:ext>
            </a:extLst>
          </p:cNvPr>
          <p:cNvSpPr/>
          <p:nvPr/>
        </p:nvSpPr>
        <p:spPr>
          <a:xfrm>
            <a:off x="3864937" y="2427155"/>
            <a:ext cx="1943841" cy="383156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私有部署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249F5CE-8135-9143-A8B7-41ED63189F0D}"/>
              </a:ext>
            </a:extLst>
          </p:cNvPr>
          <p:cNvSpPr/>
          <p:nvPr/>
        </p:nvSpPr>
        <p:spPr>
          <a:xfrm>
            <a:off x="533401" y="1128131"/>
            <a:ext cx="1296143" cy="648072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科技情报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FC57BFE-266D-F941-A5E0-5CB6E96EBA1F}"/>
              </a:ext>
            </a:extLst>
          </p:cNvPr>
          <p:cNvSpPr/>
          <p:nvPr/>
        </p:nvSpPr>
        <p:spPr>
          <a:xfrm>
            <a:off x="5553068" y="1128131"/>
            <a:ext cx="1296143" cy="648072"/>
          </a:xfrm>
          <a:prstGeom prst="rect">
            <a:avLst/>
          </a:prstGeom>
          <a:solidFill>
            <a:srgbClr val="619CD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金融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272E2A4-D7C2-FC43-B733-79A880A12B2A}"/>
              </a:ext>
            </a:extLst>
          </p:cNvPr>
          <p:cNvSpPr/>
          <p:nvPr/>
        </p:nvSpPr>
        <p:spPr>
          <a:xfrm>
            <a:off x="7238992" y="1128131"/>
            <a:ext cx="1296143" cy="648072"/>
          </a:xfrm>
          <a:prstGeom prst="rect">
            <a:avLst/>
          </a:prstGeom>
          <a:solidFill>
            <a:srgbClr val="619CD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智慧教育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AA552EF-5F03-5748-B9F3-8F0653ADBB7F}"/>
              </a:ext>
            </a:extLst>
          </p:cNvPr>
          <p:cNvSpPr/>
          <p:nvPr/>
        </p:nvSpPr>
        <p:spPr>
          <a:xfrm>
            <a:off x="3885457" y="1128131"/>
            <a:ext cx="1296143" cy="648072"/>
          </a:xfrm>
          <a:prstGeom prst="rect">
            <a:avLst/>
          </a:prstGeom>
          <a:solidFill>
            <a:srgbClr val="F6C20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工业制造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AF58CEC-63BD-DD4B-BC01-233ADDDD520C}"/>
              </a:ext>
            </a:extLst>
          </p:cNvPr>
          <p:cNvSpPr/>
          <p:nvPr/>
        </p:nvSpPr>
        <p:spPr>
          <a:xfrm>
            <a:off x="8884398" y="1128131"/>
            <a:ext cx="1296143" cy="648072"/>
          </a:xfrm>
          <a:prstGeom prst="rect">
            <a:avLst/>
          </a:prstGeom>
          <a:solidFill>
            <a:srgbClr val="619CD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游戏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1E61E73-7462-074A-AA63-99DBD9D77643}"/>
              </a:ext>
            </a:extLst>
          </p:cNvPr>
          <p:cNvSpPr/>
          <p:nvPr/>
        </p:nvSpPr>
        <p:spPr>
          <a:xfrm>
            <a:off x="2185917" y="1128131"/>
            <a:ext cx="1296143" cy="648072"/>
          </a:xfrm>
          <a:prstGeom prst="rect">
            <a:avLst/>
          </a:prstGeom>
          <a:solidFill>
            <a:srgbClr val="F6C20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45F1DC3E-DF08-8D45-BA1D-89171E7AAC64}"/>
              </a:ext>
            </a:extLst>
          </p:cNvPr>
          <p:cNvSpPr/>
          <p:nvPr/>
        </p:nvSpPr>
        <p:spPr>
          <a:xfrm rot="16200000">
            <a:off x="5168449" y="-2718209"/>
            <a:ext cx="306967" cy="9577064"/>
          </a:xfrm>
          <a:prstGeom prst="leftBrace">
            <a:avLst>
              <a:gd name="adj1" fmla="val 79939"/>
              <a:gd name="adj2" fmla="val 45841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9AD4A9B-8C77-2B48-B8A2-369778ECF7E8}"/>
              </a:ext>
            </a:extLst>
          </p:cNvPr>
          <p:cNvSpPr/>
          <p:nvPr/>
        </p:nvSpPr>
        <p:spPr>
          <a:xfrm>
            <a:off x="6295445" y="2432091"/>
            <a:ext cx="1943841" cy="383156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联合研发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D35147-273A-7448-A049-A5218BAF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solidFill>
                  <a:srgbClr val="001F3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认知图谱智能服务</a:t>
            </a:r>
            <a:r>
              <a:rPr lang="zh-CN" altLang="en-US" dirty="0">
                <a:solidFill>
                  <a:srgbClr val="001F3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594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zh-CN" dirty="0">
                <a:latin typeface="+mn-lt"/>
                <a:ea typeface="SimHei" charset="0"/>
                <a:cs typeface="SimHei" charset="0"/>
              </a:rPr>
              <a:t>Related Publications</a:t>
            </a:r>
            <a:endParaRPr lang="en-US" dirty="0">
              <a:latin typeface="+mn-lt"/>
              <a:ea typeface="SimHei" charset="0"/>
              <a:cs typeface="SimHei" charset="0"/>
            </a:endParaRP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>
          <a:xfrm>
            <a:off x="69484" y="908720"/>
            <a:ext cx="12122516" cy="5544616"/>
          </a:xfrm>
        </p:spPr>
        <p:txBody>
          <a:bodyPr/>
          <a:lstStyle/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Wenzheng</a:t>
            </a:r>
            <a:r>
              <a:rPr lang="en-US" altLang="zh-CN" sz="1200" dirty="0"/>
              <a:t> Feng,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Zhang, </a:t>
            </a:r>
            <a:r>
              <a:rPr lang="en-US" altLang="zh-CN" sz="1200" dirty="0" err="1"/>
              <a:t>Yuxiao</a:t>
            </a:r>
            <a:r>
              <a:rPr lang="en-US" altLang="zh-CN" sz="1200" dirty="0"/>
              <a:t> Dong, Yu Han, </a:t>
            </a:r>
            <a:r>
              <a:rPr lang="en-US" altLang="zh-CN" sz="1200" dirty="0" err="1"/>
              <a:t>Huanbo</a:t>
            </a:r>
            <a:r>
              <a:rPr lang="en-US" altLang="zh-CN" sz="1200" dirty="0"/>
              <a:t> Luan, Qian Xu, </a:t>
            </a:r>
            <a:r>
              <a:rPr lang="en-US" altLang="zh-CN" sz="1200" dirty="0" err="1"/>
              <a:t>Qiang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Evgeny</a:t>
            </a:r>
            <a:r>
              <a:rPr lang="en-US" altLang="zh-CN" sz="1200" dirty="0"/>
              <a:t> Kharlamov,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Graph Random Neural Networks for Semi-Supervised Learning on Graphs. </a:t>
            </a:r>
            <a:r>
              <a:rPr lang="en-US" altLang="zh-CN" sz="1200" b="1" dirty="0"/>
              <a:t>NeurIPS'20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/>
              <a:t>Ming Ding, Chang Zhou, </a:t>
            </a:r>
            <a:r>
              <a:rPr lang="en-US" altLang="zh-CN" sz="1200" dirty="0" err="1"/>
              <a:t>Hongxia</a:t>
            </a:r>
            <a:r>
              <a:rPr lang="en-US" altLang="zh-CN" sz="1200" dirty="0"/>
              <a:t> Yang,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</a:t>
            </a:r>
            <a:r>
              <a:rPr lang="en-US" altLang="zh-CN" sz="1200" dirty="0" err="1"/>
              <a:t>CogLTX</a:t>
            </a:r>
            <a:r>
              <a:rPr lang="en-US" altLang="zh-CN" sz="1200" dirty="0"/>
              <a:t>: Applying BERT to Long Texts. </a:t>
            </a:r>
            <a:r>
              <a:rPr lang="en-US" altLang="zh-CN" sz="1200" b="1" dirty="0"/>
              <a:t>NeurIPS'20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Jiezhong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Qiu</a:t>
            </a:r>
            <a:r>
              <a:rPr lang="en-US" altLang="zh-CN" sz="1200" dirty="0"/>
              <a:t>, Chi Wang, Ben Liao, Richard Peng,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Concentration Bounds for Co-occurrence Matrices of Markov Chains. </a:t>
            </a:r>
            <a:r>
              <a:rPr lang="en-US" altLang="zh-CN" sz="1200" b="1" dirty="0"/>
              <a:t>NeurIPS'20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/>
              <a:t>Xiao Liu, </a:t>
            </a:r>
            <a:r>
              <a:rPr lang="en-US" altLang="zh-CN" sz="1200" dirty="0" err="1"/>
              <a:t>Fanjin</a:t>
            </a:r>
            <a:r>
              <a:rPr lang="en-US" altLang="zh-CN" sz="1200" dirty="0"/>
              <a:t> Zhang, </a:t>
            </a:r>
            <a:r>
              <a:rPr lang="en-US" altLang="zh-CN" sz="1200" dirty="0" err="1"/>
              <a:t>Zhenyu</a:t>
            </a:r>
            <a:r>
              <a:rPr lang="en-US" altLang="zh-CN" sz="1200" dirty="0"/>
              <a:t> Hou, Li </a:t>
            </a:r>
            <a:r>
              <a:rPr lang="en-US" altLang="zh-CN" sz="1200" dirty="0" err="1"/>
              <a:t>Mian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Zhaoyu</a:t>
            </a:r>
            <a:r>
              <a:rPr lang="en-US" altLang="zh-CN" sz="1200" dirty="0"/>
              <a:t> Wang, Jing Zhang,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Self-supervised Learning: Generative or Contrastive. https://</a:t>
            </a:r>
            <a:r>
              <a:rPr lang="en-US" altLang="zh-CN" sz="1200" dirty="0" err="1"/>
              <a:t>arxiv.org</a:t>
            </a:r>
            <a:r>
              <a:rPr lang="en-US" altLang="zh-CN" sz="1200" dirty="0"/>
              <a:t>/pdf/2006.08218.pdf 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Jiezhong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Qiu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Qibin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Yuxiao</a:t>
            </a:r>
            <a:r>
              <a:rPr lang="en-US" altLang="zh-CN" sz="1200" dirty="0"/>
              <a:t> Dong, Jing Zhang, </a:t>
            </a:r>
            <a:r>
              <a:rPr lang="en-US" altLang="zh-CN" sz="1200" dirty="0" err="1"/>
              <a:t>Hongxia</a:t>
            </a:r>
            <a:r>
              <a:rPr lang="en-US" altLang="zh-CN" sz="1200" dirty="0"/>
              <a:t> Yang, Ming Ding, </a:t>
            </a:r>
            <a:r>
              <a:rPr lang="en-US" altLang="zh-CN" sz="1200" dirty="0" err="1"/>
              <a:t>Kuansan</a:t>
            </a:r>
            <a:r>
              <a:rPr lang="en-US" altLang="zh-CN" sz="1200" dirty="0"/>
              <a:t> Wang,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GCC: Graph Contrastive Coding for Structural Graph Representation Pre-Training. </a:t>
            </a:r>
            <a:r>
              <a:rPr lang="en-US" altLang="zh-CN" sz="1200" b="1" dirty="0"/>
              <a:t>KDD'20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/>
              <a:t>Zhen Yang, Ming Ding, Chang Zhou, </a:t>
            </a:r>
            <a:r>
              <a:rPr lang="en-US" altLang="zh-CN" sz="1200" dirty="0" err="1"/>
              <a:t>Hongxia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Jingren</a:t>
            </a:r>
            <a:r>
              <a:rPr lang="en-US" altLang="zh-CN" sz="1200" dirty="0"/>
              <a:t> Zhou,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Understanding Negative Sampling in Graph Representation Learning. </a:t>
            </a:r>
            <a:r>
              <a:rPr lang="en-US" altLang="zh-CN" sz="1200" b="1" dirty="0"/>
              <a:t>KDD'20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Yukuo</a:t>
            </a:r>
            <a:r>
              <a:rPr lang="en-US" altLang="zh-CN" sz="1200" dirty="0"/>
              <a:t> Cen, </a:t>
            </a:r>
            <a:r>
              <a:rPr lang="en-US" altLang="zh-CN" sz="1200" dirty="0" err="1"/>
              <a:t>Jianwei</a:t>
            </a:r>
            <a:r>
              <a:rPr lang="en-US" altLang="zh-CN" sz="1200" dirty="0"/>
              <a:t> Zhang, Xu Zou, Chang Zhou, </a:t>
            </a:r>
            <a:r>
              <a:rPr lang="en-US" altLang="zh-CN" sz="1200" dirty="0" err="1"/>
              <a:t>Hongxia</a:t>
            </a:r>
            <a:r>
              <a:rPr lang="en-US" altLang="zh-CN" sz="1200" dirty="0"/>
              <a:t> Yang,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Controllable Multi-Interest Framework for Recommendation. </a:t>
            </a:r>
            <a:r>
              <a:rPr lang="en-US" altLang="zh-CN" sz="1200" b="1" dirty="0"/>
              <a:t>KDD'20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Yuxiao</a:t>
            </a:r>
            <a:r>
              <a:rPr lang="en-US" altLang="zh-CN" sz="1200" dirty="0"/>
              <a:t> Dong, </a:t>
            </a:r>
            <a:r>
              <a:rPr lang="en-US" altLang="zh-CN" sz="1200" dirty="0" err="1"/>
              <a:t>Ziniu</a:t>
            </a:r>
            <a:r>
              <a:rPr lang="en-US" altLang="zh-CN" sz="1200" dirty="0"/>
              <a:t> Hu, </a:t>
            </a:r>
            <a:r>
              <a:rPr lang="en-US" altLang="zh-CN" sz="1200" dirty="0" err="1"/>
              <a:t>Kuansan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Yizhou</a:t>
            </a:r>
            <a:r>
              <a:rPr lang="en-US" altLang="zh-CN" sz="1200" dirty="0"/>
              <a:t> Sun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Heterogeneous Network Representation Learning. </a:t>
            </a:r>
            <a:r>
              <a:rPr lang="en-US" altLang="zh-CN" sz="1200" b="1" dirty="0"/>
              <a:t>IJCAI'20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/>
              <a:t>Ming Ding, Chang Zhou, </a:t>
            </a:r>
            <a:r>
              <a:rPr lang="en-US" altLang="zh-CN" sz="1200" dirty="0" err="1"/>
              <a:t>Qibin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Hongxia</a:t>
            </a:r>
            <a:r>
              <a:rPr lang="en-US" altLang="zh-CN" sz="1200" dirty="0"/>
              <a:t> Yang,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Cognitive Graph for Multi-Hop Reading Comprehension at Scale. </a:t>
            </a:r>
            <a:r>
              <a:rPr lang="en-US" altLang="zh-CN" sz="1200" b="1" dirty="0"/>
              <a:t>ACL’19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Jie</a:t>
            </a:r>
            <a:r>
              <a:rPr lang="en-US" altLang="zh-CN" sz="1200" dirty="0"/>
              <a:t> Zhang, </a:t>
            </a:r>
            <a:r>
              <a:rPr lang="en-US" altLang="zh-CN" sz="1200" dirty="0" err="1"/>
              <a:t>Yuxiao</a:t>
            </a:r>
            <a:r>
              <a:rPr lang="en-US" altLang="zh-CN" sz="1200" dirty="0"/>
              <a:t> Dong, Yan Wang,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Tang, and Ming Ding. </a:t>
            </a:r>
            <a:r>
              <a:rPr lang="en-US" altLang="zh-CN" sz="1200" dirty="0" err="1"/>
              <a:t>ProNE</a:t>
            </a:r>
            <a:r>
              <a:rPr lang="en-US" altLang="zh-CN" sz="1200" dirty="0"/>
              <a:t>: Fast and Scalable Network Representation Learning. </a:t>
            </a:r>
            <a:r>
              <a:rPr lang="en-US" altLang="zh-CN" sz="1200" b="1" dirty="0"/>
              <a:t>IJCAI’19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Yukuo</a:t>
            </a:r>
            <a:r>
              <a:rPr lang="en-US" altLang="zh-CN" sz="1200" dirty="0"/>
              <a:t> Cen, Xu Zou, </a:t>
            </a:r>
            <a:r>
              <a:rPr lang="en-US" altLang="zh-CN" sz="1200" dirty="0" err="1"/>
              <a:t>Jianwei</a:t>
            </a:r>
            <a:r>
              <a:rPr lang="en-US" altLang="zh-CN" sz="1200" dirty="0"/>
              <a:t> Zhang, </a:t>
            </a:r>
            <a:r>
              <a:rPr lang="en-US" altLang="zh-CN" sz="1200" dirty="0" err="1"/>
              <a:t>Hongxia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Jingren</a:t>
            </a:r>
            <a:r>
              <a:rPr lang="en-US" altLang="zh-CN" sz="1200" dirty="0"/>
              <a:t> Zhou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Representation Learning for Attributed Multiplex Heterogeneous Network. </a:t>
            </a:r>
            <a:r>
              <a:rPr lang="en-US" altLang="zh-CN" sz="1200" b="1" dirty="0"/>
              <a:t>KDD’19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Fanjin</a:t>
            </a:r>
            <a:r>
              <a:rPr lang="en-US" altLang="zh-CN" sz="1200" dirty="0"/>
              <a:t> Zhang, Xiao Liu,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Tang, </a:t>
            </a:r>
            <a:r>
              <a:rPr lang="en-US" altLang="zh-CN" sz="1200" dirty="0" err="1"/>
              <a:t>Yuxiao</a:t>
            </a:r>
            <a:r>
              <a:rPr lang="en-US" altLang="zh-CN" sz="1200" dirty="0"/>
              <a:t> Dong, </a:t>
            </a:r>
            <a:r>
              <a:rPr lang="en-US" altLang="zh-CN" sz="1200" dirty="0" err="1"/>
              <a:t>Peiran</a:t>
            </a:r>
            <a:r>
              <a:rPr lang="en-US" altLang="zh-CN" sz="1200" dirty="0"/>
              <a:t> Yao,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Zhang, </a:t>
            </a:r>
            <a:r>
              <a:rPr lang="en-US" altLang="zh-CN" sz="1200" dirty="0" err="1"/>
              <a:t>Xiaotao</a:t>
            </a:r>
            <a:r>
              <a:rPr lang="en-US" altLang="zh-CN" sz="1200" dirty="0"/>
              <a:t> Gu, Yan Wang, Bin Shao, Rui Li, and </a:t>
            </a:r>
            <a:r>
              <a:rPr lang="en-US" altLang="zh-CN" sz="1200" dirty="0" err="1"/>
              <a:t>Kuansan</a:t>
            </a:r>
            <a:r>
              <a:rPr lang="en-US" altLang="zh-CN" sz="1200" dirty="0"/>
              <a:t> Wang. OAG: Toward Linking Large-scale Heterogeneous Entity Graphs. </a:t>
            </a:r>
            <a:r>
              <a:rPr lang="en-US" altLang="zh-CN" sz="1200" b="1" dirty="0"/>
              <a:t>KDD’19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Qibin</a:t>
            </a:r>
            <a:r>
              <a:rPr lang="en-US" altLang="zh-CN" sz="1200" dirty="0"/>
              <a:t> Chen, </a:t>
            </a:r>
            <a:r>
              <a:rPr lang="en-US" altLang="zh-CN" sz="1200" dirty="0" err="1"/>
              <a:t>Junyang</a:t>
            </a:r>
            <a:r>
              <a:rPr lang="en-US" altLang="zh-CN" sz="1200" dirty="0"/>
              <a:t> Lin, Yichang Zhang, </a:t>
            </a:r>
            <a:r>
              <a:rPr lang="en-US" altLang="zh-CN" sz="1200" dirty="0" err="1"/>
              <a:t>Hongxia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Jingren</a:t>
            </a:r>
            <a:r>
              <a:rPr lang="en-US" altLang="zh-CN" sz="1200" dirty="0"/>
              <a:t> Zhou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Towards Knowledge-Based Personalized Product Description Generation in E-commerce. </a:t>
            </a:r>
            <a:r>
              <a:rPr lang="en-US" altLang="zh-CN" sz="1200" b="1" dirty="0"/>
              <a:t>KDD'19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Yifeng</a:t>
            </a:r>
            <a:r>
              <a:rPr lang="en-US" altLang="zh-CN" sz="1200" dirty="0"/>
              <a:t> Zhao, </a:t>
            </a:r>
            <a:r>
              <a:rPr lang="en-US" altLang="zh-CN" sz="1200" dirty="0" err="1"/>
              <a:t>Xiangwei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Hongxia</a:t>
            </a:r>
            <a:r>
              <a:rPr lang="en-US" altLang="zh-CN" sz="1200" dirty="0"/>
              <a:t> Yang, Le Song,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Large Scale Evolving Graphs with Burst Detection. </a:t>
            </a:r>
            <a:r>
              <a:rPr lang="en-US" altLang="zh-CN" sz="1200" b="1" dirty="0"/>
              <a:t>IJCAI’19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/>
              <a:t>Yu Han,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Tang, and Qian Chen. Network Embedding under Partial Monitoring for Evolving Networks. </a:t>
            </a:r>
            <a:r>
              <a:rPr lang="en-US" altLang="zh-CN" sz="1200" b="1" dirty="0"/>
              <a:t>IJCAI’19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Yifeng</a:t>
            </a:r>
            <a:r>
              <a:rPr lang="en-US" altLang="zh-CN" sz="1200" dirty="0"/>
              <a:t> Zhao, </a:t>
            </a:r>
            <a:r>
              <a:rPr lang="en-US" altLang="zh-CN" sz="1200" dirty="0" err="1"/>
              <a:t>Xiangwei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Hongxia</a:t>
            </a:r>
            <a:r>
              <a:rPr lang="en-US" altLang="zh-CN" sz="1200" dirty="0"/>
              <a:t> Yang, Le Song,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Large Scale Evolving Graphs with Burst Detection. </a:t>
            </a:r>
            <a:r>
              <a:rPr lang="en-US" altLang="zh-CN" sz="1200" b="1" dirty="0"/>
              <a:t>IJCAI’19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Jiezhong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Qiu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Yuxiao</a:t>
            </a:r>
            <a:r>
              <a:rPr lang="en-US" altLang="zh-CN" sz="1200" dirty="0"/>
              <a:t> Dong, Hao Ma, Jian Li, Chi Wang, </a:t>
            </a:r>
            <a:r>
              <a:rPr lang="en-US" altLang="zh-CN" sz="1200" dirty="0" err="1"/>
              <a:t>Kuansan</a:t>
            </a:r>
            <a:r>
              <a:rPr lang="en-US" altLang="zh-CN" sz="1200" dirty="0"/>
              <a:t> Wang,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</a:t>
            </a:r>
            <a:r>
              <a:rPr lang="en-US" altLang="zh-CN" sz="1200" dirty="0" err="1"/>
              <a:t>NetSMF</a:t>
            </a:r>
            <a:r>
              <a:rPr lang="en-US" altLang="zh-CN" sz="1200" dirty="0"/>
              <a:t>: Large-Scale Network Embedding as Sparse Matrix Factorization. </a:t>
            </a:r>
            <a:r>
              <a:rPr lang="en-US" altLang="zh-CN" sz="1200" b="1" dirty="0"/>
              <a:t>WWW'19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Jiezhong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Qiu</a:t>
            </a:r>
            <a:r>
              <a:rPr lang="en-US" altLang="zh-CN" sz="1200" dirty="0"/>
              <a:t>, Jian Tang, Hao Ma, </a:t>
            </a:r>
            <a:r>
              <a:rPr lang="en-US" altLang="zh-CN" sz="1200" dirty="0" err="1"/>
              <a:t>Yuxiao</a:t>
            </a:r>
            <a:r>
              <a:rPr lang="en-US" altLang="zh-CN" sz="1200" dirty="0"/>
              <a:t> Dong, </a:t>
            </a:r>
            <a:r>
              <a:rPr lang="en-US" altLang="zh-CN" sz="1200" dirty="0" err="1"/>
              <a:t>Kuansan</a:t>
            </a:r>
            <a:r>
              <a:rPr lang="en-US" altLang="zh-CN" sz="1200" dirty="0"/>
              <a:t> Wang,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</a:t>
            </a:r>
            <a:r>
              <a:rPr lang="en-US" altLang="zh-CN" sz="1200" dirty="0" err="1"/>
              <a:t>DeepInf</a:t>
            </a:r>
            <a:r>
              <a:rPr lang="en-US" altLang="zh-CN" sz="1200" dirty="0"/>
              <a:t>: Modeling Influence Locality in Large Social Networks. </a:t>
            </a:r>
            <a:r>
              <a:rPr lang="en-US" altLang="zh-CN" sz="1200" b="1" dirty="0"/>
              <a:t>KDD’18</a:t>
            </a:r>
            <a:r>
              <a:rPr lang="en-US" altLang="zh-CN" sz="1200" dirty="0"/>
              <a:t>.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Jiezhong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Qiu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Yuxiao</a:t>
            </a:r>
            <a:r>
              <a:rPr lang="en-US" altLang="zh-CN" sz="1200" dirty="0"/>
              <a:t> Dong, Hao Ma, Jian Li, </a:t>
            </a:r>
            <a:r>
              <a:rPr lang="en-US" altLang="zh-CN" sz="1200" dirty="0" err="1"/>
              <a:t>Kuansan</a:t>
            </a:r>
            <a:r>
              <a:rPr lang="en-US" altLang="zh-CN" sz="1200" dirty="0"/>
              <a:t> Wang,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Network Embedding as Matrix Factorization: Unifying </a:t>
            </a:r>
            <a:r>
              <a:rPr lang="en-US" altLang="zh-CN" sz="1200" dirty="0" err="1"/>
              <a:t>DeepWalk</a:t>
            </a:r>
            <a:r>
              <a:rPr lang="en-US" altLang="zh-CN" sz="1200" dirty="0"/>
              <a:t>, LINE, PTE, and node2vec. </a:t>
            </a:r>
            <a:r>
              <a:rPr lang="en-US" altLang="zh-CN" sz="1200" b="1" dirty="0"/>
              <a:t>WSDM’18</a:t>
            </a:r>
            <a:r>
              <a:rPr lang="en-US" altLang="zh-CN" sz="1200" dirty="0"/>
              <a:t>. </a:t>
            </a:r>
          </a:p>
          <a:p>
            <a:pPr marL="288007" indent="-288007">
              <a:spcBef>
                <a:spcPts val="446"/>
              </a:spcBef>
            </a:pPr>
            <a:r>
              <a:rPr lang="en-US" altLang="zh-CN" sz="1200" dirty="0" err="1"/>
              <a:t>Jie</a:t>
            </a:r>
            <a:r>
              <a:rPr lang="en-US" altLang="zh-CN" sz="1200" dirty="0"/>
              <a:t> Tang, Jing Zhang, </a:t>
            </a:r>
            <a:r>
              <a:rPr lang="en-US" altLang="zh-CN" sz="1200" dirty="0" err="1"/>
              <a:t>Limin</a:t>
            </a:r>
            <a:r>
              <a:rPr lang="en-US" altLang="zh-CN" sz="1200" dirty="0"/>
              <a:t> Yao, </a:t>
            </a:r>
            <a:r>
              <a:rPr lang="en-US" altLang="zh-CN" sz="1200" dirty="0" err="1"/>
              <a:t>Juanzi</a:t>
            </a:r>
            <a:r>
              <a:rPr lang="en-US" altLang="zh-CN" sz="1200" dirty="0"/>
              <a:t> Li, Li Zhang, and Zhong Su. </a:t>
            </a:r>
            <a:r>
              <a:rPr lang="en-US" altLang="zh-CN" sz="1200" dirty="0" err="1"/>
              <a:t>ArnetMiner</a:t>
            </a:r>
            <a:r>
              <a:rPr lang="en-US" altLang="zh-CN" sz="1200" dirty="0"/>
              <a:t>: Extraction and Mining of Academic Social Networks. </a:t>
            </a:r>
            <a:r>
              <a:rPr lang="en-US" altLang="zh-CN" sz="1200" b="1" dirty="0"/>
              <a:t>KDD’08</a:t>
            </a:r>
            <a:r>
              <a:rPr lang="en-US" altLang="zh-CN" sz="12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4AE79-A865-0746-A169-5EF6FE32F7AD}"/>
              </a:ext>
            </a:extLst>
          </p:cNvPr>
          <p:cNvSpPr/>
          <p:nvPr/>
        </p:nvSpPr>
        <p:spPr>
          <a:xfrm>
            <a:off x="6096000" y="315432"/>
            <a:ext cx="6096000" cy="521280"/>
          </a:xfrm>
          <a:prstGeom prst="rect">
            <a:avLst/>
          </a:prstGeom>
          <a:solidFill>
            <a:srgbClr val="C8EEFF"/>
          </a:solidFill>
          <a:ln>
            <a:solidFill>
              <a:srgbClr val="3C88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marL="0" lvl="1">
              <a:defRPr/>
            </a:pPr>
            <a:r>
              <a:rPr lang="en-US" sz="1969" dirty="0">
                <a:solidFill>
                  <a:schemeClr val="tx1"/>
                </a:solidFill>
              </a:rPr>
              <a:t>  For more, check </a:t>
            </a:r>
            <a:r>
              <a:rPr lang="en-US" sz="1969" dirty="0">
                <a:solidFill>
                  <a:schemeClr val="tx1"/>
                </a:solidFill>
                <a:hlinkClick r:id="rId2"/>
              </a:rPr>
              <a:t>http://keg.cs.tsinghua.edu.cn/jietang</a:t>
            </a:r>
            <a:endParaRPr lang="en-US" sz="196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75273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8298" y="5733256"/>
            <a:ext cx="11347929" cy="1063503"/>
          </a:xfrm>
          <a:prstGeom prst="rect">
            <a:avLst/>
          </a:prstGeom>
          <a:noFill/>
          <a:ln>
            <a:solidFill>
              <a:srgbClr val="3C87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98769" rtlCol="0" anchor="ctr"/>
          <a:lstStyle/>
          <a:p>
            <a:pPr marL="0" lvl="1"/>
            <a:r>
              <a:rPr lang="en-US" dirty="0">
                <a:solidFill>
                  <a:schemeClr val="tx1"/>
                </a:solidFill>
              </a:rPr>
              <a:t>Jie Tang, KEG, Tsinghua U                   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http://keg.cs.tsinghua.edu.cn/jietang</a:t>
            </a:r>
            <a:endParaRPr lang="en-US" dirty="0">
              <a:solidFill>
                <a:schemeClr val="tx1"/>
              </a:solidFill>
            </a:endParaRPr>
          </a:p>
          <a:p>
            <a:pPr marL="0" lvl="1"/>
            <a:r>
              <a:rPr lang="en-US" dirty="0">
                <a:solidFill>
                  <a:srgbClr val="000090"/>
                </a:solidFill>
              </a:rPr>
              <a:t>Download all data &amp; Codes</a:t>
            </a:r>
            <a:r>
              <a:rPr lang="en-US" dirty="0">
                <a:solidFill>
                  <a:schemeClr val="tx1"/>
                </a:solidFill>
              </a:rPr>
              <a:t>                  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https://keg.cs.tsinghua.edu.cn/cogdl/</a:t>
            </a:r>
            <a:endParaRPr lang="en-US" dirty="0">
              <a:solidFill>
                <a:schemeClr val="tx1"/>
              </a:solidFill>
            </a:endParaRPr>
          </a:p>
          <a:p>
            <a:pPr marL="0" lvl="1"/>
            <a:r>
              <a:rPr lang="en-US" dirty="0">
                <a:solidFill>
                  <a:schemeClr val="tx1"/>
                </a:solidFill>
              </a:rPr>
              <a:t>                                                               </a:t>
            </a:r>
            <a:r>
              <a:rPr lang="en-US" altLang="zh-CN" dirty="0">
                <a:ea typeface="Century" charset="0"/>
                <a:cs typeface="Century" charset="0"/>
                <a:hlinkClick r:id="rId5"/>
              </a:rPr>
              <a:t>https://github.com/THUDM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 Box 24">
            <a:extLst>
              <a:ext uri="{FF2B5EF4-FFF2-40B4-BE49-F238E27FC236}">
                <a16:creationId xmlns:a16="http://schemas.microsoft.com/office/drawing/2014/main" id="{3F771512-0BA5-6449-8D5D-6C4EC2520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85" y="2867119"/>
            <a:ext cx="11254154" cy="84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923" dirty="0">
                <a:sym typeface="Wingdings" pitchFamily="2" charset="2"/>
              </a:rPr>
              <a:t>Thank you</a:t>
            </a:r>
            <a:r>
              <a:rPr lang="zh-CN" altLang="en-US" sz="4923" dirty="0">
                <a:sym typeface="Wingdings" pitchFamily="2" charset="2"/>
              </a:rPr>
              <a:t>！</a:t>
            </a:r>
            <a:endParaRPr lang="en-US" altLang="zh-CN" sz="4923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70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Hei" panose="02010609060101010101" pitchFamily="49" charset="-122"/>
                <a:ea typeface="SimHei" panose="02010609060101010101" pitchFamily="49" charset="-122"/>
              </a:rPr>
              <a:t>回顾机器学习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右箭头 24"/>
          <p:cNvSpPr/>
          <p:nvPr/>
        </p:nvSpPr>
        <p:spPr>
          <a:xfrm>
            <a:off x="3896320" y="1570038"/>
            <a:ext cx="471488" cy="384175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右箭头 24"/>
          <p:cNvSpPr/>
          <p:nvPr/>
        </p:nvSpPr>
        <p:spPr>
          <a:xfrm rot="1497190">
            <a:off x="3693272" y="2420678"/>
            <a:ext cx="471488" cy="384175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标题 1"/>
          <p:cNvSpPr txBox="1">
            <a:spLocks/>
          </p:cNvSpPr>
          <p:nvPr/>
        </p:nvSpPr>
        <p:spPr bwMode="auto">
          <a:xfrm>
            <a:off x="4270498" y="6496052"/>
            <a:ext cx="3152800" cy="3619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6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 more from </a:t>
            </a:r>
            <a:r>
              <a:rPr lang="en-US" altLang="zh-CN" sz="1600" dirty="0">
                <a:hlinkClick r:id="rId3" invalidUrl="http://arnetminer.org/expertisesearch.do?keyword=Machine Learning"/>
              </a:rPr>
              <a:t>http://aminer.cn/</a:t>
            </a:r>
            <a:endParaRPr lang="zh-CN" altLang="en-US" sz="16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83A0E8-5D8B-804B-AE27-C55125C53041}"/>
              </a:ext>
            </a:extLst>
          </p:cNvPr>
          <p:cNvGrpSpPr/>
          <p:nvPr/>
        </p:nvGrpSpPr>
        <p:grpSpPr>
          <a:xfrm>
            <a:off x="1112943" y="4859008"/>
            <a:ext cx="2856034" cy="1805152"/>
            <a:chOff x="6557888" y="2847984"/>
            <a:chExt cx="2856034" cy="1805152"/>
          </a:xfrm>
        </p:grpSpPr>
        <p:sp>
          <p:nvSpPr>
            <p:cNvPr id="57374" name="Rectangle 5"/>
            <p:cNvSpPr>
              <a:spLocks noChangeArrowheads="1"/>
            </p:cNvSpPr>
            <p:nvPr/>
          </p:nvSpPr>
          <p:spPr bwMode="auto">
            <a:xfrm>
              <a:off x="6560028" y="2847984"/>
              <a:ext cx="2284187" cy="27374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ja-JP" altLang="en-US" sz="1600">
                  <a:solidFill>
                    <a:srgbClr val="FFFF66"/>
                  </a:solidFill>
                  <a:latin typeface="Tahoma" pitchFamily="34" charset="0"/>
                  <a:ea typeface="MS PGothic" pitchFamily="34" charset="-128"/>
                </a:rPr>
                <a:t>概率图模型</a:t>
              </a:r>
              <a:endParaRPr kumimoji="1" lang="en-US" altLang="ja-JP" sz="1600" dirty="0">
                <a:solidFill>
                  <a:srgbClr val="FFFF66"/>
                </a:solidFill>
                <a:latin typeface="Tahoma" pitchFamily="34" charset="0"/>
                <a:ea typeface="MS PGothic" pitchFamily="34" charset="-128"/>
              </a:endParaRPr>
            </a:p>
          </p:txBody>
        </p:sp>
        <p:sp>
          <p:nvSpPr>
            <p:cNvPr id="57375" name="AutoShape 6"/>
            <p:cNvSpPr>
              <a:spLocks noChangeArrowheads="1"/>
            </p:cNvSpPr>
            <p:nvPr/>
          </p:nvSpPr>
          <p:spPr bwMode="auto">
            <a:xfrm>
              <a:off x="6557888" y="3125316"/>
              <a:ext cx="2856034" cy="1527820"/>
            </a:xfrm>
            <a:prstGeom prst="homePlate">
              <a:avLst>
                <a:gd name="adj" fmla="val 34933"/>
              </a:avLst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137160"/>
            <a:lstStyle/>
            <a:p>
              <a:r>
                <a:rPr lang="en-US" altLang="zh-CN" sz="1600" dirty="0"/>
                <a:t>Factor Graph, </a:t>
              </a:r>
            </a:p>
            <a:p>
              <a:r>
                <a:rPr lang="en-US" altLang="zh-CN" sz="1600" dirty="0"/>
                <a:t>Exponential Model,</a:t>
              </a:r>
            </a:p>
            <a:p>
              <a:r>
                <a:rPr lang="en-US" altLang="zh-CN" sz="1600" dirty="0"/>
                <a:t>Topic Model (PLSI, LDA)</a:t>
              </a:r>
            </a:p>
            <a:p>
              <a:endParaRPr lang="en-US" altLang="ja-JP" sz="1600" dirty="0"/>
            </a:p>
          </p:txBody>
        </p:sp>
        <p:pic>
          <p:nvPicPr>
            <p:cNvPr id="57376" name="Picture 26" descr="http://arnetminer.org/pictures/thumb/486/1225200474008.jpe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34052" y="4016540"/>
              <a:ext cx="390557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77" name="Picture 28" descr="http://www.psi.toronto.edu/~frey/BrendanPortrait.jp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1027" y="4017943"/>
              <a:ext cx="464891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78" name="Picture 30" descr="http://arnetminer.org/pictures/thumb/486/1225200496478.jpe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066100" y="4013734"/>
              <a:ext cx="365760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79" name="Picture 32" descr="http://arnetminer.org/pictures/picture/39/1225198691066.jpe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2004" y="4016540"/>
              <a:ext cx="373138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" name="右箭头 24"/>
          <p:cNvSpPr/>
          <p:nvPr/>
        </p:nvSpPr>
        <p:spPr>
          <a:xfrm>
            <a:off x="7640736" y="3501009"/>
            <a:ext cx="471488" cy="384175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E6EC10-C9A3-2040-9D97-73872ACCABCF}"/>
              </a:ext>
            </a:extLst>
          </p:cNvPr>
          <p:cNvGrpSpPr/>
          <p:nvPr/>
        </p:nvGrpSpPr>
        <p:grpSpPr>
          <a:xfrm>
            <a:off x="1139292" y="936778"/>
            <a:ext cx="2412705" cy="1421735"/>
            <a:chOff x="146345" y="994440"/>
            <a:chExt cx="2412705" cy="1421735"/>
          </a:xfrm>
        </p:grpSpPr>
        <p:sp>
          <p:nvSpPr>
            <p:cNvPr id="57347" name="Rectangle 5"/>
            <p:cNvSpPr>
              <a:spLocks noChangeArrowheads="1"/>
            </p:cNvSpPr>
            <p:nvPr/>
          </p:nvSpPr>
          <p:spPr bwMode="auto">
            <a:xfrm>
              <a:off x="146345" y="994440"/>
              <a:ext cx="1998343" cy="27432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rgbClr val="FFFF66"/>
                  </a:solidFill>
                  <a:latin typeface="+mn-lt"/>
                  <a:ea typeface="MS PGothic" pitchFamily="34" charset="-128"/>
                </a:rPr>
                <a:t>分类模型</a:t>
              </a:r>
              <a:endParaRPr kumimoji="1" lang="en-US" altLang="ja-JP" sz="1600" dirty="0">
                <a:solidFill>
                  <a:srgbClr val="FFFF66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57348" name="AutoShape 6"/>
            <p:cNvSpPr>
              <a:spLocks noChangeArrowheads="1"/>
            </p:cNvSpPr>
            <p:nvPr/>
          </p:nvSpPr>
          <p:spPr bwMode="auto">
            <a:xfrm>
              <a:off x="146345" y="1249852"/>
              <a:ext cx="2412705" cy="1166323"/>
            </a:xfrm>
            <a:prstGeom prst="homePlate">
              <a:avLst>
                <a:gd name="adj" fmla="val 34835"/>
              </a:avLst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137160"/>
            <a:lstStyle/>
            <a:p>
              <a:r>
                <a:rPr lang="en-US" altLang="zh-CN" sz="1600" dirty="0"/>
                <a:t>Decision tree</a:t>
              </a:r>
            </a:p>
            <a:p>
              <a:r>
                <a:rPr lang="en-US" altLang="zh-CN" sz="1600" dirty="0"/>
                <a:t>Bayesian Classifier</a:t>
              </a:r>
            </a:p>
            <a:p>
              <a:r>
                <a:rPr lang="en-US" altLang="zh-CN" sz="1600" dirty="0"/>
                <a:t>Perceptron</a:t>
              </a:r>
            </a:p>
            <a:p>
              <a:r>
                <a:rPr lang="en-US" altLang="zh-CN" sz="1600" dirty="0"/>
                <a:t>Neural Networks</a:t>
              </a:r>
              <a:endParaRPr lang="zh-CN" altLang="en-US" sz="1600" dirty="0"/>
            </a:p>
          </p:txBody>
        </p:sp>
        <p:pic>
          <p:nvPicPr>
            <p:cNvPr id="57390" name="Picture 48" descr="http://arnetminer.org/pictures/thumb/490/1225202075157.jpe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584243" y="1278427"/>
              <a:ext cx="560445" cy="342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78CF11-E90E-1E48-BDEA-425C14825A1F}"/>
              </a:ext>
            </a:extLst>
          </p:cNvPr>
          <p:cNvGrpSpPr/>
          <p:nvPr/>
        </p:nvGrpSpPr>
        <p:grpSpPr>
          <a:xfrm>
            <a:off x="4511824" y="2965042"/>
            <a:ext cx="2777180" cy="1381534"/>
            <a:chOff x="3636963" y="2790785"/>
            <a:chExt cx="2777180" cy="1381534"/>
          </a:xfrm>
        </p:grpSpPr>
        <p:sp>
          <p:nvSpPr>
            <p:cNvPr id="57365" name="Rectangle 5"/>
            <p:cNvSpPr>
              <a:spLocks noChangeArrowheads="1"/>
            </p:cNvSpPr>
            <p:nvPr/>
          </p:nvSpPr>
          <p:spPr bwMode="auto">
            <a:xfrm>
              <a:off x="3636963" y="2790785"/>
              <a:ext cx="2230276" cy="25825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ja-JP" altLang="en-US" sz="1600">
                  <a:solidFill>
                    <a:srgbClr val="FFFF66"/>
                  </a:solidFill>
                  <a:latin typeface="+mn-lt"/>
                  <a:ea typeface="MS PGothic" pitchFamily="34" charset="-128"/>
                </a:rPr>
                <a:t>深度学习</a:t>
              </a:r>
              <a:endParaRPr kumimoji="1" lang="en-US" altLang="ja-JP" sz="1600" dirty="0">
                <a:solidFill>
                  <a:srgbClr val="FFFF66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57366" name="AutoShape 6"/>
            <p:cNvSpPr>
              <a:spLocks noChangeArrowheads="1"/>
            </p:cNvSpPr>
            <p:nvPr/>
          </p:nvSpPr>
          <p:spPr bwMode="auto">
            <a:xfrm>
              <a:off x="3636963" y="3065134"/>
              <a:ext cx="2777180" cy="1107185"/>
            </a:xfrm>
            <a:prstGeom prst="homePlate">
              <a:avLst>
                <a:gd name="adj" fmla="val 43122"/>
              </a:avLst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137160"/>
            <a:lstStyle/>
            <a:p>
              <a:r>
                <a:rPr lang="en-US" altLang="ja-JP" dirty="0"/>
                <a:t>DNN, CNN, </a:t>
              </a:r>
              <a:r>
                <a:rPr lang="en-US" altLang="ja-JP" dirty="0" err="1"/>
                <a:t>ResNet</a:t>
              </a:r>
              <a:endParaRPr lang="en-US" altLang="ja-JP" dirty="0"/>
            </a:p>
            <a:p>
              <a:endParaRPr lang="en-US" altLang="ja-JP" dirty="0"/>
            </a:p>
          </p:txBody>
        </p:sp>
        <p:pic>
          <p:nvPicPr>
            <p:cNvPr id="57381" name="Picture 36" descr="http://arnetminer.org/pictures/picture/02762/Geoffrey_E_Hinton_1316056033379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998" y="3549696"/>
              <a:ext cx="489279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82" name="Picture 38" descr="Yoshua Bengio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7674" y="3549696"/>
              <a:ext cx="432436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674" name="Picture 2" descr="Andrew 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118" y="3542775"/>
              <a:ext cx="491066" cy="548640"/>
            </a:xfrm>
            <a:prstGeom prst="rect">
              <a:avLst/>
            </a:prstGeom>
            <a:noFill/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1840" y="3546439"/>
              <a:ext cx="554152" cy="54864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2D2F8-8BE5-2144-AE74-05ADB8326936}"/>
              </a:ext>
            </a:extLst>
          </p:cNvPr>
          <p:cNvGrpSpPr/>
          <p:nvPr/>
        </p:nvGrpSpPr>
        <p:grpSpPr>
          <a:xfrm>
            <a:off x="4765527" y="926289"/>
            <a:ext cx="1923619" cy="1551065"/>
            <a:chOff x="3621089" y="982663"/>
            <a:chExt cx="1923619" cy="1551065"/>
          </a:xfrm>
        </p:grpSpPr>
        <p:sp>
          <p:nvSpPr>
            <p:cNvPr id="57353" name="Rectangle 5"/>
            <p:cNvSpPr>
              <a:spLocks noChangeArrowheads="1"/>
            </p:cNvSpPr>
            <p:nvPr/>
          </p:nvSpPr>
          <p:spPr bwMode="auto">
            <a:xfrm>
              <a:off x="3621089" y="982663"/>
              <a:ext cx="1547936" cy="22550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ja-JP" altLang="en-US" sz="1600">
                  <a:solidFill>
                    <a:srgbClr val="FFFF66"/>
                  </a:solidFill>
                  <a:latin typeface="+mn-lt"/>
                  <a:ea typeface="MS PGothic" pitchFamily="34" charset="-128"/>
                </a:rPr>
                <a:t>最大化边界</a:t>
              </a:r>
              <a:endParaRPr kumimoji="1" lang="en-US" altLang="ja-JP" sz="1600" dirty="0">
                <a:solidFill>
                  <a:srgbClr val="FFFF66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57354" name="AutoShape 6"/>
            <p:cNvSpPr>
              <a:spLocks noChangeArrowheads="1"/>
            </p:cNvSpPr>
            <p:nvPr/>
          </p:nvSpPr>
          <p:spPr bwMode="auto">
            <a:xfrm>
              <a:off x="3621090" y="1214338"/>
              <a:ext cx="1923618" cy="1319390"/>
            </a:xfrm>
            <a:prstGeom prst="homePlate">
              <a:avLst>
                <a:gd name="adj" fmla="val 29642"/>
              </a:avLst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137160"/>
            <a:lstStyle/>
            <a:p>
              <a:r>
                <a:rPr lang="en-US" altLang="zh-CN" sz="1600" dirty="0"/>
                <a:t>SVM</a:t>
              </a:r>
              <a:endParaRPr lang="en-US" altLang="zh-CN" dirty="0"/>
            </a:p>
            <a:p>
              <a:r>
                <a:rPr lang="en-US" altLang="zh-CN" sz="1600" dirty="0"/>
                <a:t>(</a:t>
              </a:r>
              <a:r>
                <a:rPr lang="en-US" altLang="zh-CN" sz="1600" dirty="0" err="1"/>
                <a:t>Vapnik</a:t>
              </a:r>
              <a:r>
                <a:rPr lang="en-US" altLang="zh-CN" sz="1600" dirty="0"/>
                <a:t>)</a:t>
              </a:r>
              <a:endParaRPr lang="en-US" altLang="ja-JP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3226" y="1899487"/>
              <a:ext cx="426720" cy="5486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9141" y="1899487"/>
              <a:ext cx="365032" cy="5486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2173" y="1900416"/>
              <a:ext cx="385011" cy="5486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8"/>
            <a:stretch/>
          </p:blipFill>
          <p:spPr>
            <a:xfrm>
              <a:off x="4616291" y="1249398"/>
              <a:ext cx="430733" cy="54864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F8327BF-3050-F047-8E4B-3E7F6F4C368A}"/>
              </a:ext>
            </a:extLst>
          </p:cNvPr>
          <p:cNvGrpSpPr/>
          <p:nvPr/>
        </p:nvGrpSpPr>
        <p:grpSpPr>
          <a:xfrm>
            <a:off x="1142601" y="2852936"/>
            <a:ext cx="2426459" cy="1493640"/>
            <a:chOff x="200025" y="4324547"/>
            <a:chExt cx="2426459" cy="1493640"/>
          </a:xfrm>
        </p:grpSpPr>
        <p:sp>
          <p:nvSpPr>
            <p:cNvPr id="67" name="Rectangle 5">
              <a:extLst>
                <a:ext uri="{FF2B5EF4-FFF2-40B4-BE49-F238E27FC236}">
                  <a16:creationId xmlns:a16="http://schemas.microsoft.com/office/drawing/2014/main" id="{7271C3FE-24E5-1A45-B8EB-2FF2E9D6C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26" y="4324547"/>
              <a:ext cx="1976507" cy="2736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ja-JP" altLang="en-US" sz="1600">
                  <a:solidFill>
                    <a:srgbClr val="FFFF66"/>
                  </a:solidFill>
                  <a:latin typeface="Tahoma" pitchFamily="34" charset="0"/>
                  <a:ea typeface="MS PGothic" pitchFamily="34" charset="-128"/>
                </a:rPr>
                <a:t>序列模型</a:t>
              </a:r>
              <a:endParaRPr kumimoji="1" lang="en-US" altLang="ja-JP" sz="1600" dirty="0">
                <a:solidFill>
                  <a:srgbClr val="FFFF66"/>
                </a:solidFill>
                <a:latin typeface="Tahoma" pitchFamily="34" charset="0"/>
                <a:ea typeface="MS PGothic" pitchFamily="34" charset="-128"/>
              </a:endParaRPr>
            </a:p>
          </p:txBody>
        </p:sp>
        <p:sp>
          <p:nvSpPr>
            <p:cNvPr id="68" name="AutoShape 6">
              <a:extLst>
                <a:ext uri="{FF2B5EF4-FFF2-40B4-BE49-F238E27FC236}">
                  <a16:creationId xmlns:a16="http://schemas.microsoft.com/office/drawing/2014/main" id="{593BA028-C45B-634F-864B-067C7DF2E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25" y="4600145"/>
              <a:ext cx="2426459" cy="1218042"/>
            </a:xfrm>
            <a:prstGeom prst="homePlate">
              <a:avLst>
                <a:gd name="adj" fmla="val 36011"/>
              </a:avLst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137160"/>
            <a:lstStyle/>
            <a:p>
              <a:r>
                <a:rPr lang="en-US" altLang="zh-CN" sz="1600" dirty="0"/>
                <a:t>HMM, MEMM, CRF,</a:t>
              </a:r>
            </a:p>
            <a:p>
              <a:r>
                <a:rPr lang="en-US" altLang="zh-CN" sz="1600" dirty="0"/>
                <a:t>Voted Perceptron</a:t>
              </a:r>
              <a:endParaRPr lang="en-US" altLang="ja-JP" dirty="0"/>
            </a:p>
          </p:txBody>
        </p:sp>
        <p:pic>
          <p:nvPicPr>
            <p:cNvPr id="69" name="Picture 18" descr="http://arnetminer.org/pictures/thumb/490/1225202030863.jpeg">
              <a:extLst>
                <a:ext uri="{FF2B5EF4-FFF2-40B4-BE49-F238E27FC236}">
                  <a16:creationId xmlns:a16="http://schemas.microsoft.com/office/drawing/2014/main" id="{1017D2D0-3FBA-C940-AF8F-26962B4AC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80592" y="5243457"/>
              <a:ext cx="428162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20" descr="http://arnetminer.org/pictures/thumb/491/1225202539016.jpeg">
              <a:extLst>
                <a:ext uri="{FF2B5EF4-FFF2-40B4-BE49-F238E27FC236}">
                  <a16:creationId xmlns:a16="http://schemas.microsoft.com/office/drawing/2014/main" id="{2BC31149-029E-D642-ACFA-5ED337776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732013" y="5243235"/>
              <a:ext cx="467058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22" descr="http://arnetminer.org/pictures/thumb/46/1225199747986.jpeg">
              <a:extLst>
                <a:ext uri="{FF2B5EF4-FFF2-40B4-BE49-F238E27FC236}">
                  <a16:creationId xmlns:a16="http://schemas.microsoft.com/office/drawing/2014/main" id="{8754B60A-C286-AB48-8ED2-347DA1521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784648" y="5243235"/>
              <a:ext cx="391885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236AF2E-8356-3945-9EC0-F9E3BF7C3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7813" y="5243457"/>
              <a:ext cx="407607" cy="548640"/>
            </a:xfrm>
            <a:prstGeom prst="rect">
              <a:avLst/>
            </a:prstGeom>
          </p:spPr>
        </p:pic>
      </p:grpSp>
      <p:sp>
        <p:nvSpPr>
          <p:cNvPr id="73" name="右箭头 24">
            <a:extLst>
              <a:ext uri="{FF2B5EF4-FFF2-40B4-BE49-F238E27FC236}">
                <a16:creationId xmlns:a16="http://schemas.microsoft.com/office/drawing/2014/main" id="{616FE717-83A4-694B-A77F-5F1F656FA11B}"/>
              </a:ext>
            </a:extLst>
          </p:cNvPr>
          <p:cNvSpPr/>
          <p:nvPr/>
        </p:nvSpPr>
        <p:spPr>
          <a:xfrm rot="5400000">
            <a:off x="1943058" y="2415168"/>
            <a:ext cx="365760" cy="365760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右箭头 24">
            <a:extLst>
              <a:ext uri="{FF2B5EF4-FFF2-40B4-BE49-F238E27FC236}">
                <a16:creationId xmlns:a16="http://schemas.microsoft.com/office/drawing/2014/main" id="{99D67EC4-ADFF-334B-886E-5E07ECE2A56F}"/>
              </a:ext>
            </a:extLst>
          </p:cNvPr>
          <p:cNvSpPr/>
          <p:nvPr/>
        </p:nvSpPr>
        <p:spPr>
          <a:xfrm rot="5400000">
            <a:off x="1943058" y="4414716"/>
            <a:ext cx="365760" cy="365760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7" name="右箭头 24">
            <a:extLst>
              <a:ext uri="{FF2B5EF4-FFF2-40B4-BE49-F238E27FC236}">
                <a16:creationId xmlns:a16="http://schemas.microsoft.com/office/drawing/2014/main" id="{E2E8EB78-33F5-584D-B586-D49E6241DA74}"/>
              </a:ext>
            </a:extLst>
          </p:cNvPr>
          <p:cNvSpPr/>
          <p:nvPr/>
        </p:nvSpPr>
        <p:spPr>
          <a:xfrm rot="5400000">
            <a:off x="5539494" y="4509120"/>
            <a:ext cx="365760" cy="365760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9" name="右箭头 24">
            <a:extLst>
              <a:ext uri="{FF2B5EF4-FFF2-40B4-BE49-F238E27FC236}">
                <a16:creationId xmlns:a16="http://schemas.microsoft.com/office/drawing/2014/main" id="{89D15E3E-A5DF-C341-90F5-0BD830B017DA}"/>
              </a:ext>
            </a:extLst>
          </p:cNvPr>
          <p:cNvSpPr/>
          <p:nvPr/>
        </p:nvSpPr>
        <p:spPr>
          <a:xfrm rot="5400000">
            <a:off x="9350404" y="2559184"/>
            <a:ext cx="365760" cy="365760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FA24082-CBEE-4D40-B25D-A6532F058108}"/>
              </a:ext>
            </a:extLst>
          </p:cNvPr>
          <p:cNvGrpSpPr/>
          <p:nvPr/>
        </p:nvGrpSpPr>
        <p:grpSpPr>
          <a:xfrm>
            <a:off x="8380153" y="4863978"/>
            <a:ext cx="2488140" cy="1503217"/>
            <a:chOff x="146345" y="981074"/>
            <a:chExt cx="2103280" cy="1503217"/>
          </a:xfrm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CDD2C413-1381-9E4C-ADD1-4CF1BAEA2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45" y="981074"/>
              <a:ext cx="1981539" cy="26877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rgbClr val="FFFF66"/>
                  </a:solidFill>
                  <a:latin typeface="Tahoma" pitchFamily="34" charset="0"/>
                  <a:ea typeface="MS PGothic" pitchFamily="34" charset="-128"/>
                </a:rPr>
                <a:t>深度生成模型</a:t>
              </a:r>
              <a:endParaRPr kumimoji="1" lang="en-US" altLang="ja-JP" sz="1600" dirty="0">
                <a:solidFill>
                  <a:srgbClr val="FFFF66"/>
                </a:solidFill>
                <a:latin typeface="Tahoma" pitchFamily="34" charset="0"/>
                <a:ea typeface="MS PGothic" pitchFamily="34" charset="-128"/>
              </a:endParaRPr>
            </a:p>
          </p:txBody>
        </p:sp>
        <p:sp>
          <p:nvSpPr>
            <p:cNvPr id="82" name="AutoShape 6">
              <a:extLst>
                <a:ext uri="{FF2B5EF4-FFF2-40B4-BE49-F238E27FC236}">
                  <a16:creationId xmlns:a16="http://schemas.microsoft.com/office/drawing/2014/main" id="{3D2C5D32-4B15-084B-B060-EEB50C089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46" y="1249851"/>
              <a:ext cx="2103279" cy="1234440"/>
            </a:xfrm>
            <a:prstGeom prst="homePlate">
              <a:avLst>
                <a:gd name="adj" fmla="val 42675"/>
              </a:avLst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137160"/>
            <a:lstStyle/>
            <a:p>
              <a:r>
                <a:rPr lang="en-US" altLang="zh-CN" sz="1600" dirty="0"/>
                <a:t>DBN,</a:t>
              </a:r>
              <a:r>
                <a:rPr lang="zh-CN" altLang="en-US" sz="1600" dirty="0"/>
                <a:t> </a:t>
              </a:r>
              <a:r>
                <a:rPr lang="en-US" altLang="zh-CN" sz="1600" dirty="0" err="1"/>
                <a:t>AutoEncoder</a:t>
              </a:r>
              <a:r>
                <a:rPr lang="en-US" altLang="zh-CN" sz="1600" dirty="0"/>
                <a:t>,</a:t>
              </a:r>
            </a:p>
            <a:p>
              <a:r>
                <a:rPr lang="en-US" altLang="zh-CN" sz="1600" dirty="0"/>
                <a:t>VAE,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GAN,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WGAN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0BCBC9-4CA4-C74F-B7D7-71335128897E}"/>
              </a:ext>
            </a:extLst>
          </p:cNvPr>
          <p:cNvGrpSpPr/>
          <p:nvPr/>
        </p:nvGrpSpPr>
        <p:grpSpPr>
          <a:xfrm>
            <a:off x="4622933" y="4974724"/>
            <a:ext cx="2717365" cy="1486924"/>
            <a:chOff x="3479932" y="4895787"/>
            <a:chExt cx="2717365" cy="1486924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17BD3D00-E26F-934D-BA32-7216535A9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972" y="4895787"/>
              <a:ext cx="2195857" cy="27810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CN" sz="1600" dirty="0">
                  <a:solidFill>
                    <a:srgbClr val="FFFF66"/>
                  </a:solidFill>
                  <a:latin typeface="Tahoma" pitchFamily="34" charset="0"/>
                  <a:ea typeface="MS PGothic" pitchFamily="34" charset="-128"/>
                </a:rPr>
                <a:t>循环</a:t>
              </a:r>
              <a:r>
                <a:rPr kumimoji="1" lang="zh-CN" altLang="en-US" sz="1600" dirty="0">
                  <a:solidFill>
                    <a:srgbClr val="FFFF66"/>
                  </a:solidFill>
                  <a:latin typeface="Tahoma" pitchFamily="34" charset="0"/>
                  <a:ea typeface="MS PGothic" pitchFamily="34" charset="-128"/>
                </a:rPr>
                <a:t>网络</a:t>
              </a:r>
              <a:endParaRPr kumimoji="1" lang="en-US" altLang="ja-JP" sz="1600" dirty="0">
                <a:solidFill>
                  <a:srgbClr val="FFFF66"/>
                </a:solidFill>
                <a:latin typeface="Tahoma" pitchFamily="34" charset="0"/>
                <a:ea typeface="MS PGothic" pitchFamily="34" charset="-128"/>
              </a:endParaRPr>
            </a:p>
          </p:txBody>
        </p:sp>
        <p:sp>
          <p:nvSpPr>
            <p:cNvPr id="64" name="AutoShape 6">
              <a:extLst>
                <a:ext uri="{FF2B5EF4-FFF2-40B4-BE49-F238E27FC236}">
                  <a16:creationId xmlns:a16="http://schemas.microsoft.com/office/drawing/2014/main" id="{011F0D34-9A5B-904D-9AA1-28719EDB7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932" y="5178423"/>
              <a:ext cx="2717365" cy="1204288"/>
            </a:xfrm>
            <a:prstGeom prst="homePlate">
              <a:avLst>
                <a:gd name="adj" fmla="val 42675"/>
              </a:avLst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137160"/>
            <a:lstStyle/>
            <a:p>
              <a:r>
                <a:rPr lang="en-US" altLang="zh-CN" sz="1600" dirty="0"/>
                <a:t>RNN,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LSTM,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GRU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736047-E660-104C-8518-57D210C9D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565902" y="5681743"/>
              <a:ext cx="337625" cy="5486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615982-6AC4-4D43-8728-F703A7F3B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978346" y="5668243"/>
              <a:ext cx="548640" cy="548640"/>
            </a:xfrm>
            <a:prstGeom prst="rect">
              <a:avLst/>
            </a:prstGeom>
          </p:spPr>
        </p:pic>
      </p:grpSp>
      <p:sp>
        <p:nvSpPr>
          <p:cNvPr id="86" name="右箭头 24">
            <a:extLst>
              <a:ext uri="{FF2B5EF4-FFF2-40B4-BE49-F238E27FC236}">
                <a16:creationId xmlns:a16="http://schemas.microsoft.com/office/drawing/2014/main" id="{826D3A78-4702-0046-81E0-92C57E56D33A}"/>
              </a:ext>
            </a:extLst>
          </p:cNvPr>
          <p:cNvSpPr/>
          <p:nvPr/>
        </p:nvSpPr>
        <p:spPr>
          <a:xfrm rot="1962379">
            <a:off x="7430305" y="4566479"/>
            <a:ext cx="471488" cy="384175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8" name="右箭头 24">
            <a:extLst>
              <a:ext uri="{FF2B5EF4-FFF2-40B4-BE49-F238E27FC236}">
                <a16:creationId xmlns:a16="http://schemas.microsoft.com/office/drawing/2014/main" id="{FE5A1BB4-9ADF-AB49-9FD1-80CE7910E7D0}"/>
              </a:ext>
            </a:extLst>
          </p:cNvPr>
          <p:cNvSpPr/>
          <p:nvPr/>
        </p:nvSpPr>
        <p:spPr>
          <a:xfrm rot="1962379">
            <a:off x="3757897" y="4523326"/>
            <a:ext cx="471488" cy="384175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AA8FD3-DB4B-5047-9999-79778D29D4F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92028" y="5760680"/>
            <a:ext cx="529228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D81EC4-D137-374D-980F-EC898A7E303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11586" y="5754647"/>
            <a:ext cx="548640" cy="54864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8E8AE80-CE8D-D640-A7D6-7771A15B1668}"/>
              </a:ext>
            </a:extLst>
          </p:cNvPr>
          <p:cNvGrpSpPr/>
          <p:nvPr/>
        </p:nvGrpSpPr>
        <p:grpSpPr>
          <a:xfrm>
            <a:off x="8345134" y="1006386"/>
            <a:ext cx="2791426" cy="1417223"/>
            <a:chOff x="6750322" y="1006385"/>
            <a:chExt cx="2791426" cy="1417223"/>
          </a:xfrm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2352C988-35FD-C249-AE76-A6B73D788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0322" y="1006385"/>
              <a:ext cx="2379142" cy="21438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rgbClr val="FFFF66"/>
                  </a:solidFill>
                  <a:latin typeface="Tahoma" pitchFamily="34" charset="0"/>
                  <a:ea typeface="MS PGothic" pitchFamily="34" charset="-128"/>
                </a:rPr>
                <a:t>强化学习</a:t>
              </a:r>
              <a:endParaRPr kumimoji="1" lang="en-US" altLang="ja-JP" sz="1600" dirty="0">
                <a:solidFill>
                  <a:srgbClr val="FFFF66"/>
                </a:solidFill>
                <a:latin typeface="Tahoma" pitchFamily="34" charset="0"/>
                <a:ea typeface="MS PGothic" pitchFamily="34" charset="-128"/>
              </a:endParaRPr>
            </a:p>
          </p:txBody>
        </p:sp>
        <p:sp>
          <p:nvSpPr>
            <p:cNvPr id="56" name="AutoShape 6">
              <a:extLst>
                <a:ext uri="{FF2B5EF4-FFF2-40B4-BE49-F238E27FC236}">
                  <a16:creationId xmlns:a16="http://schemas.microsoft.com/office/drawing/2014/main" id="{FFB4663F-BAB9-5F40-9E32-1AA0AC7D4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0322" y="1234888"/>
              <a:ext cx="2791426" cy="1188720"/>
            </a:xfrm>
            <a:prstGeom prst="homePlate">
              <a:avLst>
                <a:gd name="adj" fmla="val 35548"/>
              </a:avLst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137160"/>
            <a:lstStyle/>
            <a:p>
              <a:r>
                <a:rPr lang="en-US" altLang="zh-CN" sz="1600" dirty="0"/>
                <a:t>Q-Learning</a:t>
              </a:r>
            </a:p>
            <a:p>
              <a:r>
                <a:rPr lang="en-US" altLang="zh-CN" sz="1600" dirty="0"/>
                <a:t>Policy Gradient</a:t>
              </a:r>
            </a:p>
            <a:p>
              <a:r>
                <a:rPr lang="en-US" altLang="zh-CN" sz="1600" dirty="0"/>
                <a:t>Actor-Critic</a:t>
              </a:r>
            </a:p>
            <a:p>
              <a:r>
                <a:rPr lang="en-US" altLang="zh-CN" sz="1600" dirty="0"/>
                <a:t>TRPO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93946DD-BD63-4A4D-ACFB-2F8897DB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327532" y="1268760"/>
              <a:ext cx="425196" cy="54864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872E558-7AA3-3246-BB4A-AD7413D01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337376" y="1844824"/>
              <a:ext cx="374251" cy="5486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657BD5-A451-BC4E-A614-41F1FF7B3BC2}"/>
              </a:ext>
            </a:extLst>
          </p:cNvPr>
          <p:cNvGrpSpPr/>
          <p:nvPr/>
        </p:nvGrpSpPr>
        <p:grpSpPr>
          <a:xfrm>
            <a:off x="8576413" y="2965043"/>
            <a:ext cx="2344123" cy="1357501"/>
            <a:chOff x="7141721" y="2965042"/>
            <a:chExt cx="2344123" cy="1357501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ADF723EC-CB4C-1D43-BA0F-C7F229589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1721" y="2965042"/>
              <a:ext cx="1852288" cy="26877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rgbClr val="FFFF66"/>
                  </a:solidFill>
                  <a:latin typeface="Tahoma" pitchFamily="34" charset="0"/>
                  <a:ea typeface="MS PGothic" pitchFamily="34" charset="-128"/>
                </a:rPr>
                <a:t>深度强化学习</a:t>
              </a:r>
              <a:endParaRPr kumimoji="1" lang="en-US" altLang="ja-JP" sz="1600" dirty="0">
                <a:solidFill>
                  <a:srgbClr val="FFFF66"/>
                </a:solidFill>
                <a:latin typeface="Tahoma" pitchFamily="34" charset="0"/>
                <a:ea typeface="MS PGothic" pitchFamily="34" charset="-128"/>
              </a:endParaRPr>
            </a:p>
          </p:txBody>
        </p:sp>
        <p:sp>
          <p:nvSpPr>
            <p:cNvPr id="60" name="AutoShape 6">
              <a:extLst>
                <a:ext uri="{FF2B5EF4-FFF2-40B4-BE49-F238E27FC236}">
                  <a16:creationId xmlns:a16="http://schemas.microsoft.com/office/drawing/2014/main" id="{09B46FDC-8D51-5147-86CD-E58BB2A3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1721" y="3233820"/>
              <a:ext cx="2344123" cy="1088723"/>
            </a:xfrm>
            <a:prstGeom prst="homePlate">
              <a:avLst>
                <a:gd name="adj" fmla="val 35548"/>
              </a:avLst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137160"/>
            <a:lstStyle/>
            <a:p>
              <a:r>
                <a:rPr lang="en-US" altLang="zh-CN" sz="1600" dirty="0"/>
                <a:t>DQN,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VIN,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A3C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24DFBA4-9378-804D-B0A8-0570CD96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257256" y="3672448"/>
              <a:ext cx="408432" cy="54864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F89D1B2-343E-FD45-BDD9-4EA1ED57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763763" y="3672448"/>
              <a:ext cx="410966" cy="548640"/>
            </a:xfrm>
            <a:prstGeom prst="rect">
              <a:avLst/>
            </a:prstGeom>
          </p:spPr>
        </p:pic>
      </p:grpSp>
      <p:pic>
        <p:nvPicPr>
          <p:cNvPr id="65" name="Picture 42" descr="http://arnetminer.org/pictures/thumb/00597/David_M_Blei_1312201507405.png">
            <a:extLst>
              <a:ext uri="{FF2B5EF4-FFF2-40B4-BE49-F238E27FC236}">
                <a16:creationId xmlns:a16="http://schemas.microsoft.com/office/drawing/2014/main" id="{1BF45367-8AFC-0C44-BCED-9158DE181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61236" y="6021500"/>
            <a:ext cx="382588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063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890E5-45B2-074C-9BBF-81C8619B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机器思考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人类思考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121F09-A9C1-9343-9D83-96CCB09B2C5B}"/>
              </a:ext>
            </a:extLst>
          </p:cNvPr>
          <p:cNvCxnSpPr/>
          <p:nvPr/>
        </p:nvCxnSpPr>
        <p:spPr>
          <a:xfrm>
            <a:off x="695400" y="6237312"/>
            <a:ext cx="106571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FD971B-DFBC-CC42-B3C1-8E07968CA853}"/>
              </a:ext>
            </a:extLst>
          </p:cNvPr>
          <p:cNvCxnSpPr>
            <a:cxnSpLocks/>
          </p:cNvCxnSpPr>
          <p:nvPr/>
        </p:nvCxnSpPr>
        <p:spPr>
          <a:xfrm flipV="1">
            <a:off x="847800" y="1340768"/>
            <a:ext cx="0" cy="50489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389BCF8-005E-C94A-B1B8-E9FFE7079283}"/>
              </a:ext>
            </a:extLst>
          </p:cNvPr>
          <p:cNvSpPr/>
          <p:nvPr/>
        </p:nvSpPr>
        <p:spPr>
          <a:xfrm>
            <a:off x="911424" y="6300372"/>
            <a:ext cx="1004701" cy="46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1900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1" name="矩形 75">
            <a:extLst>
              <a:ext uri="{FF2B5EF4-FFF2-40B4-BE49-F238E27FC236}">
                <a16:creationId xmlns:a16="http://schemas.microsoft.com/office/drawing/2014/main" id="{C78CFAAD-7B95-7644-BF20-F3053BFA7E56}"/>
              </a:ext>
            </a:extLst>
          </p:cNvPr>
          <p:cNvSpPr/>
          <p:nvPr/>
        </p:nvSpPr>
        <p:spPr bwMode="auto">
          <a:xfrm>
            <a:off x="225140" y="1633249"/>
            <a:ext cx="545516" cy="1795751"/>
          </a:xfrm>
          <a:prstGeom prst="rect">
            <a:avLst/>
          </a:prstGeom>
          <a:gradFill rotWithShape="1">
            <a:gsLst>
              <a:gs pos="0">
                <a:srgbClr val="ED7D31">
                  <a:shade val="51000"/>
                  <a:satMod val="130000"/>
                </a:srgbClr>
              </a:gs>
              <a:gs pos="80000">
                <a:srgbClr val="ED7D31">
                  <a:shade val="93000"/>
                  <a:satMod val="130000"/>
                </a:srgbClr>
              </a:gs>
              <a:gs pos="100000">
                <a:srgbClr val="ED7D31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D7D3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eaVert" wrap="square" lIns="72000" tIns="45720" rIns="72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机器思考</a:t>
            </a:r>
          </a:p>
        </p:txBody>
      </p:sp>
      <p:sp>
        <p:nvSpPr>
          <p:cNvPr id="13" name="矩形 72">
            <a:extLst>
              <a:ext uri="{FF2B5EF4-FFF2-40B4-BE49-F238E27FC236}">
                <a16:creationId xmlns:a16="http://schemas.microsoft.com/office/drawing/2014/main" id="{6F3B5E0A-98AB-414C-BA32-5B6963E1AE14}"/>
              </a:ext>
            </a:extLst>
          </p:cNvPr>
          <p:cNvSpPr/>
          <p:nvPr/>
        </p:nvSpPr>
        <p:spPr bwMode="auto">
          <a:xfrm>
            <a:off x="225140" y="3910221"/>
            <a:ext cx="545516" cy="1795744"/>
          </a:xfrm>
          <a:prstGeom prst="rect">
            <a:avLst/>
          </a:prstGeom>
          <a:gradFill rotWithShape="1">
            <a:gsLst>
              <a:gs pos="0">
                <a:srgbClr val="4472C4">
                  <a:shade val="51000"/>
                  <a:satMod val="130000"/>
                </a:srgbClr>
              </a:gs>
              <a:gs pos="80000">
                <a:srgbClr val="4472C4">
                  <a:shade val="93000"/>
                  <a:satMod val="130000"/>
                </a:srgbClr>
              </a:gs>
              <a:gs pos="100000">
                <a:srgbClr val="4472C4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eaVert" wrap="square" lIns="72000" tIns="45720" rIns="7200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人类思考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4C1AB-3CA9-2048-86B1-6B30331025F8}"/>
              </a:ext>
            </a:extLst>
          </p:cNvPr>
          <p:cNvSpPr/>
          <p:nvPr/>
        </p:nvSpPr>
        <p:spPr>
          <a:xfrm>
            <a:off x="911424" y="5025825"/>
            <a:ext cx="1497124" cy="923455"/>
          </a:xfrm>
          <a:prstGeom prst="rect">
            <a:avLst/>
          </a:prstGeom>
          <a:solidFill>
            <a:srgbClr val="C8EEFF"/>
          </a:solidFill>
          <a:ln>
            <a:solidFill>
              <a:srgbClr val="619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神经系统结构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12D1E1-C4AA-2543-8DAD-AE2B9D4C6BB7}"/>
              </a:ext>
            </a:extLst>
          </p:cNvPr>
          <p:cNvSpPr/>
          <p:nvPr/>
        </p:nvSpPr>
        <p:spPr>
          <a:xfrm>
            <a:off x="2320724" y="6300372"/>
            <a:ext cx="1004701" cy="46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1932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03040A-30A2-2548-A124-FD9133DD6170}"/>
              </a:ext>
            </a:extLst>
          </p:cNvPr>
          <p:cNvSpPr/>
          <p:nvPr/>
        </p:nvSpPr>
        <p:spPr>
          <a:xfrm>
            <a:off x="3730024" y="6300372"/>
            <a:ext cx="1004701" cy="46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1960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C9D25C-0FC9-F045-8F69-6D146AD745C6}"/>
              </a:ext>
            </a:extLst>
          </p:cNvPr>
          <p:cNvSpPr/>
          <p:nvPr/>
        </p:nvSpPr>
        <p:spPr>
          <a:xfrm>
            <a:off x="5139324" y="6308474"/>
            <a:ext cx="1004701" cy="46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1975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9EC045-6DC0-B54F-A3AC-95FE440BF718}"/>
              </a:ext>
            </a:extLst>
          </p:cNvPr>
          <p:cNvSpPr/>
          <p:nvPr/>
        </p:nvSpPr>
        <p:spPr>
          <a:xfrm>
            <a:off x="6548624" y="6308474"/>
            <a:ext cx="1004701" cy="46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1990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7231F2-2D82-EA42-AADD-34954E8FEEDF}"/>
              </a:ext>
            </a:extLst>
          </p:cNvPr>
          <p:cNvSpPr/>
          <p:nvPr/>
        </p:nvSpPr>
        <p:spPr>
          <a:xfrm>
            <a:off x="7957924" y="6308474"/>
            <a:ext cx="1004701" cy="46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2000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6CD998-0547-6843-B497-3A4BA865DDD3}"/>
              </a:ext>
            </a:extLst>
          </p:cNvPr>
          <p:cNvSpPr/>
          <p:nvPr/>
        </p:nvSpPr>
        <p:spPr>
          <a:xfrm>
            <a:off x="10776521" y="6300372"/>
            <a:ext cx="1004701" cy="46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2020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D3B174-D72C-214A-BADA-82BE3F775CE7}"/>
              </a:ext>
            </a:extLst>
          </p:cNvPr>
          <p:cNvSpPr/>
          <p:nvPr/>
        </p:nvSpPr>
        <p:spPr>
          <a:xfrm>
            <a:off x="9367224" y="6300372"/>
            <a:ext cx="1004701" cy="46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2000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216D43-26EF-F340-937A-79713B2EC5DF}"/>
              </a:ext>
            </a:extLst>
          </p:cNvPr>
          <p:cNvSpPr/>
          <p:nvPr/>
        </p:nvSpPr>
        <p:spPr>
          <a:xfrm>
            <a:off x="1937235" y="3949971"/>
            <a:ext cx="1792789" cy="923455"/>
          </a:xfrm>
          <a:prstGeom prst="rect">
            <a:avLst/>
          </a:prstGeom>
          <a:solidFill>
            <a:srgbClr val="C8EEFF"/>
          </a:solidFill>
          <a:ln>
            <a:solidFill>
              <a:srgbClr val="619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神经元功能“突触”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BB4041-3857-3E4F-91EC-C8FADEAC7614}"/>
              </a:ext>
            </a:extLst>
          </p:cNvPr>
          <p:cNvSpPr/>
          <p:nvPr/>
        </p:nvSpPr>
        <p:spPr>
          <a:xfrm>
            <a:off x="4019371" y="5025824"/>
            <a:ext cx="1792789" cy="923455"/>
          </a:xfrm>
          <a:prstGeom prst="rect">
            <a:avLst/>
          </a:prstGeom>
          <a:solidFill>
            <a:srgbClr val="C8EEFF"/>
          </a:solidFill>
          <a:ln>
            <a:solidFill>
              <a:srgbClr val="619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神经末梢递质机理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2A3BBD-1E5C-DC48-9004-B834112DA4B2}"/>
              </a:ext>
            </a:extLst>
          </p:cNvPr>
          <p:cNvSpPr/>
          <p:nvPr/>
        </p:nvSpPr>
        <p:spPr>
          <a:xfrm>
            <a:off x="5258186" y="3945916"/>
            <a:ext cx="1629902" cy="923455"/>
          </a:xfrm>
          <a:prstGeom prst="rect">
            <a:avLst/>
          </a:prstGeom>
          <a:solidFill>
            <a:srgbClr val="C8EEFF"/>
          </a:solidFill>
          <a:ln>
            <a:solidFill>
              <a:srgbClr val="619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视觉系统</a:t>
            </a:r>
            <a:br>
              <a:rPr lang="en-US" altLang="ja-JP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机理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2224DC-EABE-CB45-9445-0C6B701B1A47}"/>
              </a:ext>
            </a:extLst>
          </p:cNvPr>
          <p:cNvSpPr/>
          <p:nvPr/>
        </p:nvSpPr>
        <p:spPr>
          <a:xfrm>
            <a:off x="7059184" y="4708113"/>
            <a:ext cx="1792783" cy="923455"/>
          </a:xfrm>
          <a:prstGeom prst="rect">
            <a:avLst/>
          </a:prstGeom>
          <a:solidFill>
            <a:srgbClr val="C8EEFF"/>
          </a:solidFill>
          <a:ln>
            <a:solidFill>
              <a:srgbClr val="619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嗅觉系统</a:t>
            </a:r>
            <a:br>
              <a:rPr lang="en-US" altLang="ja-JP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机理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543B02-DDC3-4543-BBBC-1D654722EF13}"/>
              </a:ext>
            </a:extLst>
          </p:cNvPr>
          <p:cNvSpPr/>
          <p:nvPr/>
        </p:nvSpPr>
        <p:spPr>
          <a:xfrm>
            <a:off x="9143135" y="4125886"/>
            <a:ext cx="2311485" cy="923455"/>
          </a:xfrm>
          <a:prstGeom prst="rect">
            <a:avLst/>
          </a:prstGeom>
          <a:solidFill>
            <a:srgbClr val="C8EEFF"/>
          </a:solidFill>
          <a:ln>
            <a:solidFill>
              <a:srgbClr val="619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大脑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定位导航系统及机理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B8D6F0-D390-1945-9CDE-E9A56E183742}"/>
              </a:ext>
            </a:extLst>
          </p:cNvPr>
          <p:cNvSpPr/>
          <p:nvPr/>
        </p:nvSpPr>
        <p:spPr>
          <a:xfrm>
            <a:off x="2960572" y="1370448"/>
            <a:ext cx="1792789" cy="923455"/>
          </a:xfrm>
          <a:prstGeom prst="rect">
            <a:avLst/>
          </a:prstGeom>
          <a:solidFill>
            <a:srgbClr val="FAFFD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人工智能领域建立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4523E5-1D67-5C43-8203-C67227A35E65}"/>
              </a:ext>
            </a:extLst>
          </p:cNvPr>
          <p:cNvSpPr/>
          <p:nvPr/>
        </p:nvSpPr>
        <p:spPr>
          <a:xfrm>
            <a:off x="4583832" y="2356962"/>
            <a:ext cx="2160234" cy="923455"/>
          </a:xfrm>
          <a:prstGeom prst="rect">
            <a:avLst/>
          </a:prstGeom>
          <a:solidFill>
            <a:srgbClr val="FAFFD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人类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认知心理学和表处理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476AA0-A4FF-DB48-B4FF-102BAC2F19F1}"/>
              </a:ext>
            </a:extLst>
          </p:cNvPr>
          <p:cNvSpPr/>
          <p:nvPr/>
        </p:nvSpPr>
        <p:spPr>
          <a:xfrm>
            <a:off x="6144025" y="1344651"/>
            <a:ext cx="1792789" cy="923455"/>
          </a:xfrm>
          <a:prstGeom prst="rect">
            <a:avLst/>
          </a:prstGeom>
          <a:solidFill>
            <a:srgbClr val="FAFFD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</a:t>
            </a:r>
            <a:r>
              <a:rPr lang="ja-JP" altLang="en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</a:t>
            </a:r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智能系统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B7D0DB-3C24-9349-90DC-DDF6CEF9713B}"/>
              </a:ext>
            </a:extLst>
          </p:cNvPr>
          <p:cNvSpPr/>
          <p:nvPr/>
        </p:nvSpPr>
        <p:spPr>
          <a:xfrm>
            <a:off x="7574435" y="2356962"/>
            <a:ext cx="1792789" cy="923455"/>
          </a:xfrm>
          <a:prstGeom prst="rect">
            <a:avLst/>
          </a:prstGeom>
          <a:solidFill>
            <a:srgbClr val="FAFFD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计算理论的变革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F8411-FD86-7A43-AF9E-0A1A8EF93AD3}"/>
              </a:ext>
            </a:extLst>
          </p:cNvPr>
          <p:cNvSpPr/>
          <p:nvPr/>
        </p:nvSpPr>
        <p:spPr>
          <a:xfrm>
            <a:off x="10049585" y="1344650"/>
            <a:ext cx="1792789" cy="923455"/>
          </a:xfrm>
          <a:prstGeom prst="rect">
            <a:avLst/>
          </a:prstGeom>
          <a:solidFill>
            <a:srgbClr val="FAFFD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13EF03-E9ED-DC4F-947F-65F50C32B79D}"/>
              </a:ext>
            </a:extLst>
          </p:cNvPr>
          <p:cNvSpPr/>
          <p:nvPr/>
        </p:nvSpPr>
        <p:spPr>
          <a:xfrm>
            <a:off x="9661831" y="2356962"/>
            <a:ext cx="1792789" cy="923455"/>
          </a:xfrm>
          <a:prstGeom prst="rect">
            <a:avLst/>
          </a:prstGeom>
          <a:solidFill>
            <a:srgbClr val="FAFFD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概率论和因果推理</a:t>
            </a:r>
          </a:p>
        </p:txBody>
      </p:sp>
      <p:pic>
        <p:nvPicPr>
          <p:cNvPr id="33" name="Picture 4" descr="Image result for turing award">
            <a:extLst>
              <a:ext uri="{FF2B5EF4-FFF2-40B4-BE49-F238E27FC236}">
                <a16:creationId xmlns:a16="http://schemas.microsoft.com/office/drawing/2014/main" id="{E5D1C25E-6B4D-7D4A-9784-B2614EB44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15" b="100000" l="9748" r="946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8460274" y="1227689"/>
            <a:ext cx="13208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timgsa.baidu.com/timg?image&amp;quality=80&amp;size=b9999_10000&amp;sec=1543750152642&amp;di=c8f76147ad325fa641e7f203f2e45e74&amp;imgtype=0&amp;src=http%3A%2F%2Fwww.cflac.org.cn%2Fys%2Fxwy%2F201303%2FW020130301357478495956.jpg">
            <a:extLst>
              <a:ext uri="{FF2B5EF4-FFF2-40B4-BE49-F238E27FC236}">
                <a16:creationId xmlns:a16="http://schemas.microsoft.com/office/drawing/2014/main" id="{58830C61-0CAA-F047-9093-A8E1B1B8D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8571" y1="88095" x2="78571" y2="88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582974" y="5169840"/>
            <a:ext cx="871646" cy="8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78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FEEC8D-3BD4-A94A-85EC-09C4B1976B34}"/>
              </a:ext>
            </a:extLst>
          </p:cNvPr>
          <p:cNvSpPr txBox="1">
            <a:spLocks/>
          </p:cNvSpPr>
          <p:nvPr/>
        </p:nvSpPr>
        <p:spPr>
          <a:xfrm>
            <a:off x="69484" y="1124744"/>
            <a:ext cx="12122516" cy="5531294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85" dirty="0"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OPEN AI</a:t>
            </a:r>
            <a:r>
              <a:rPr lang="zh-CN" altLang="en-US" sz="2585" dirty="0"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的通用人工智能战略：制造通用机器人和使用自然语言的聊天机器人</a:t>
            </a:r>
            <a:endParaRPr lang="en-US" altLang="zh-CN" sz="2585" dirty="0">
              <a:latin typeface="Microsoft YaHei" panose="020B0503020204020204" pitchFamily="34" charset="-122"/>
              <a:ea typeface="Microsoft YaHei" panose="020B0503020204020204" pitchFamily="34" charset="-122"/>
              <a:cs typeface="SimHei" charset="-122"/>
            </a:endParaRPr>
          </a:p>
        </p:txBody>
      </p:sp>
      <p:pic>
        <p:nvPicPr>
          <p:cNvPr id="25" name="图片 37">
            <a:extLst>
              <a:ext uri="{FF2B5EF4-FFF2-40B4-BE49-F238E27FC236}">
                <a16:creationId xmlns:a16="http://schemas.microsoft.com/office/drawing/2014/main" id="{040D0FA1-7CAE-B647-B246-9DDCD5B97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5447" y="3466047"/>
            <a:ext cx="7485586" cy="337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4E7F3AD-9A27-E949-A775-74B5B2E00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3603" y="1879786"/>
            <a:ext cx="2325748" cy="94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15">
            <a:extLst>
              <a:ext uri="{FF2B5EF4-FFF2-40B4-BE49-F238E27FC236}">
                <a16:creationId xmlns:a16="http://schemas.microsoft.com/office/drawing/2014/main" id="{D87CD7A1-C45F-ED49-8D4A-D5197D8BC7E9}"/>
              </a:ext>
            </a:extLst>
          </p:cNvPr>
          <p:cNvSpPr txBox="1"/>
          <p:nvPr/>
        </p:nvSpPr>
        <p:spPr>
          <a:xfrm>
            <a:off x="702644" y="2807179"/>
            <a:ext cx="224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单个机械手还原魔方：</a:t>
            </a:r>
            <a:r>
              <a:rPr lang="en-US" altLang="zh-CN" sz="1600" dirty="0"/>
              <a:t>Dactyl</a:t>
            </a:r>
            <a:r>
              <a:rPr lang="zh-CN" altLang="en-US" sz="1600" dirty="0"/>
              <a:t>机器人</a:t>
            </a:r>
          </a:p>
        </p:txBody>
      </p:sp>
      <p:pic>
        <p:nvPicPr>
          <p:cNvPr id="28" name="图片 17">
            <a:extLst>
              <a:ext uri="{FF2B5EF4-FFF2-40B4-BE49-F238E27FC236}">
                <a16:creationId xmlns:a16="http://schemas.microsoft.com/office/drawing/2014/main" id="{3DA5CD58-4125-E642-B364-D749223A2A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4" b="-815"/>
          <a:stretch/>
        </p:blipFill>
        <p:spPr>
          <a:xfrm>
            <a:off x="3307385" y="1879785"/>
            <a:ext cx="2362916" cy="948956"/>
          </a:xfrm>
          <a:prstGeom prst="rect">
            <a:avLst/>
          </a:prstGeom>
        </p:spPr>
      </p:pic>
      <p:sp>
        <p:nvSpPr>
          <p:cNvPr id="29" name="文本框 18">
            <a:extLst>
              <a:ext uri="{FF2B5EF4-FFF2-40B4-BE49-F238E27FC236}">
                <a16:creationId xmlns:a16="http://schemas.microsoft.com/office/drawing/2014/main" id="{7839EB90-E5A5-674A-B906-E1DD780080F3}"/>
              </a:ext>
            </a:extLst>
          </p:cNvPr>
          <p:cNvSpPr txBox="1"/>
          <p:nvPr/>
        </p:nvSpPr>
        <p:spPr>
          <a:xfrm>
            <a:off x="3512638" y="2807179"/>
            <a:ext cx="222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击败</a:t>
            </a:r>
            <a:r>
              <a:rPr lang="en-US" altLang="zh-CN" sz="1600" dirty="0"/>
              <a:t>Dota2</a:t>
            </a:r>
            <a:r>
              <a:rPr lang="zh-CN" altLang="en-US" sz="1600" dirty="0"/>
              <a:t>游戏国际职业选手：</a:t>
            </a:r>
            <a:r>
              <a:rPr lang="en-US" altLang="zh-CN" sz="1600" dirty="0"/>
              <a:t>OpenAI Five</a:t>
            </a:r>
            <a:endParaRPr lang="zh-CN" altLang="en-US" sz="1600" dirty="0"/>
          </a:p>
        </p:txBody>
      </p:sp>
      <p:pic>
        <p:nvPicPr>
          <p:cNvPr id="30" name="图片 21">
            <a:extLst>
              <a:ext uri="{FF2B5EF4-FFF2-40B4-BE49-F238E27FC236}">
                <a16:creationId xmlns:a16="http://schemas.microsoft.com/office/drawing/2014/main" id="{BE6233C2-7FC3-0B4C-895D-CA3F57BD4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6221" y="1856043"/>
            <a:ext cx="2355964" cy="948957"/>
          </a:xfrm>
          <a:prstGeom prst="rect">
            <a:avLst/>
          </a:prstGeom>
        </p:spPr>
      </p:pic>
      <p:sp>
        <p:nvSpPr>
          <p:cNvPr id="31" name="文本框 22">
            <a:extLst>
              <a:ext uri="{FF2B5EF4-FFF2-40B4-BE49-F238E27FC236}">
                <a16:creationId xmlns:a16="http://schemas.microsoft.com/office/drawing/2014/main" id="{78F7EA84-A90F-1244-ADA7-1DD5A4E19B73}"/>
              </a:ext>
            </a:extLst>
          </p:cNvPr>
          <p:cNvSpPr txBox="1"/>
          <p:nvPr/>
        </p:nvSpPr>
        <p:spPr>
          <a:xfrm>
            <a:off x="6096437" y="2796289"/>
            <a:ext cx="22955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/>
              <a:t>强化学习算法游戏模拟平台：</a:t>
            </a:r>
            <a:r>
              <a:rPr lang="en-US" altLang="zh-CN" sz="1600" dirty="0"/>
              <a:t>Gym</a:t>
            </a:r>
            <a:endParaRPr lang="zh-CN" altLang="en-US" sz="1600" dirty="0"/>
          </a:p>
        </p:txBody>
      </p:sp>
      <p:pic>
        <p:nvPicPr>
          <p:cNvPr id="32" name="图片 25">
            <a:extLst>
              <a:ext uri="{FF2B5EF4-FFF2-40B4-BE49-F238E27FC236}">
                <a16:creationId xmlns:a16="http://schemas.microsoft.com/office/drawing/2014/main" id="{3152258A-F3D9-F14B-96A8-741C14C8A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714" y="1856043"/>
            <a:ext cx="2390206" cy="948957"/>
          </a:xfrm>
          <a:prstGeom prst="rect">
            <a:avLst/>
          </a:prstGeom>
        </p:spPr>
      </p:pic>
      <p:sp>
        <p:nvSpPr>
          <p:cNvPr id="33" name="文本框 26">
            <a:extLst>
              <a:ext uri="{FF2B5EF4-FFF2-40B4-BE49-F238E27FC236}">
                <a16:creationId xmlns:a16="http://schemas.microsoft.com/office/drawing/2014/main" id="{A1EF047D-F668-964E-8E1B-788C6EDF1BCF}"/>
              </a:ext>
            </a:extLst>
          </p:cNvPr>
          <p:cNvSpPr txBox="1"/>
          <p:nvPr/>
        </p:nvSpPr>
        <p:spPr>
          <a:xfrm>
            <a:off x="8818105" y="2796289"/>
            <a:ext cx="229552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/>
              <a:t>通用强化学习算法测评平台：</a:t>
            </a:r>
            <a:r>
              <a:rPr lang="en-US" altLang="zh-CN" sz="1600" dirty="0"/>
              <a:t>Universe</a:t>
            </a:r>
            <a:endParaRPr lang="zh-CN" altLang="en-US" sz="1600" dirty="0"/>
          </a:p>
        </p:txBody>
      </p:sp>
      <p:sp>
        <p:nvSpPr>
          <p:cNvPr id="34" name="文本框 4">
            <a:extLst>
              <a:ext uri="{FF2B5EF4-FFF2-40B4-BE49-F238E27FC236}">
                <a16:creationId xmlns:a16="http://schemas.microsoft.com/office/drawing/2014/main" id="{C3ED8F2F-F612-214E-B951-8DE7A49D0897}"/>
              </a:ext>
            </a:extLst>
          </p:cNvPr>
          <p:cNvSpPr txBox="1"/>
          <p:nvPr/>
        </p:nvSpPr>
        <p:spPr>
          <a:xfrm>
            <a:off x="811053" y="4182786"/>
            <a:ext cx="35243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第一个通用预训练语言模型，启发了</a:t>
            </a:r>
            <a:r>
              <a:rPr lang="en-US" altLang="zh-CN" sz="2400" dirty="0"/>
              <a:t>BERT</a:t>
            </a:r>
            <a:r>
              <a:rPr lang="zh-CN" altLang="en-US" sz="2400" dirty="0"/>
              <a:t>，当前参数最大的模型，在多项</a:t>
            </a:r>
            <a:r>
              <a:rPr lang="en-US" altLang="zh-CN" sz="2400" dirty="0"/>
              <a:t>NLP</a:t>
            </a:r>
            <a:r>
              <a:rPr lang="zh-CN" altLang="en-US" sz="2400" dirty="0"/>
              <a:t>任务中表现优异</a:t>
            </a:r>
          </a:p>
          <a:p>
            <a:endParaRPr lang="zh-CN" alt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D68EF-D82C-5446-9A57-6C9A4B33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迈向通用人工智能</a:t>
            </a:r>
          </a:p>
        </p:txBody>
      </p:sp>
    </p:spTree>
    <p:extLst>
      <p:ext uri="{BB962C8B-B14F-4D97-AF65-F5344CB8AC3E}">
        <p14:creationId xmlns:p14="http://schemas.microsoft.com/office/powerpoint/2010/main" val="19624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1D43E-129A-1E41-AEF4-F97F7DAF5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162"/>
          <a:stretch/>
        </p:blipFill>
        <p:spPr>
          <a:xfrm>
            <a:off x="6168008" y="2223112"/>
            <a:ext cx="6239659" cy="34381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46C45D-DCE3-8442-B3D6-0108AA5A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大规模预训练模型的发展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4" name="表格 16">
            <a:extLst>
              <a:ext uri="{FF2B5EF4-FFF2-40B4-BE49-F238E27FC236}">
                <a16:creationId xmlns:a16="http://schemas.microsoft.com/office/drawing/2014/main" id="{0172DBDD-55A3-194C-ABC2-F718F73C6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286887"/>
              </p:ext>
            </p:extLst>
          </p:nvPr>
        </p:nvGraphicFramePr>
        <p:xfrm>
          <a:off x="91845" y="1871617"/>
          <a:ext cx="6220179" cy="3964582"/>
        </p:xfrm>
        <a:graphic>
          <a:graphicData uri="http://schemas.openxmlformats.org/drawingml/2006/table">
            <a:tbl>
              <a:tblPr firstRow="1" firstCol="1" bandRow="1"/>
              <a:tblGrid>
                <a:gridCol w="1100825">
                  <a:extLst>
                    <a:ext uri="{9D8B030D-6E8A-4147-A177-3AD203B41FA5}">
                      <a16:colId xmlns:a16="http://schemas.microsoft.com/office/drawing/2014/main" val="56752087"/>
                    </a:ext>
                  </a:extLst>
                </a:gridCol>
                <a:gridCol w="1223330">
                  <a:extLst>
                    <a:ext uri="{9D8B030D-6E8A-4147-A177-3AD203B41FA5}">
                      <a16:colId xmlns:a16="http://schemas.microsoft.com/office/drawing/2014/main" val="2479349390"/>
                    </a:ext>
                  </a:extLst>
                </a:gridCol>
                <a:gridCol w="1301837">
                  <a:extLst>
                    <a:ext uri="{9D8B030D-6E8A-4147-A177-3AD203B41FA5}">
                      <a16:colId xmlns:a16="http://schemas.microsoft.com/office/drawing/2014/main" val="4224912537"/>
                    </a:ext>
                  </a:extLst>
                </a:gridCol>
                <a:gridCol w="1249212">
                  <a:extLst>
                    <a:ext uri="{9D8B030D-6E8A-4147-A177-3AD203B41FA5}">
                      <a16:colId xmlns:a16="http://schemas.microsoft.com/office/drawing/2014/main" val="3195747009"/>
                    </a:ext>
                  </a:extLst>
                </a:gridCol>
                <a:gridCol w="1344975">
                  <a:extLst>
                    <a:ext uri="{9D8B030D-6E8A-4147-A177-3AD203B41FA5}">
                      <a16:colId xmlns:a16="http://schemas.microsoft.com/office/drawing/2014/main" val="1068427093"/>
                    </a:ext>
                  </a:extLst>
                </a:gridCol>
              </a:tblGrid>
              <a:tr h="566584">
                <a:tc>
                  <a:txBody>
                    <a:bodyPr/>
                    <a:lstStyle/>
                    <a:p>
                      <a:pPr indent="0">
                        <a:lnSpc>
                          <a:spcPts val="2800"/>
                        </a:lnSpc>
                      </a:pP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时间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2800"/>
                        </a:lnSpc>
                      </a:pP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机构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2800"/>
                        </a:lnSpc>
                      </a:pP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模型名称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2800"/>
                        </a:lnSpc>
                      </a:pP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模型规模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2800"/>
                        </a:lnSpc>
                      </a:pP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计算时间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78274"/>
                  </a:ext>
                </a:extLst>
              </a:tr>
              <a:tr h="566333"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2018.</a:t>
                      </a:r>
                      <a:r>
                        <a:rPr lang="en-US" alt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 err="1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OpenAI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GPT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110M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天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72786"/>
                  </a:ext>
                </a:extLst>
              </a:tr>
              <a:tr h="566333"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2018.10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Google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BERT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330M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天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028968"/>
                  </a:ext>
                </a:extLst>
              </a:tr>
              <a:tr h="566333"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2019.</a:t>
                      </a:r>
                      <a:r>
                        <a:rPr lang="en-US" alt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 err="1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OpenAI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GPT-2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1.5B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200</a:t>
                      </a: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天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054072"/>
                  </a:ext>
                </a:extLst>
              </a:tr>
              <a:tr h="566333"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2019.</a:t>
                      </a:r>
                      <a:r>
                        <a:rPr lang="en-US" alt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Facebook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 err="1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RoBERTa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年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466789"/>
                  </a:ext>
                </a:extLst>
              </a:tr>
              <a:tr h="566333"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2019.10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Google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T5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11B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66</a:t>
                      </a: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年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209925"/>
                  </a:ext>
                </a:extLst>
              </a:tr>
              <a:tr h="566333"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2020.</a:t>
                      </a:r>
                      <a:r>
                        <a:rPr lang="en-US" alt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 err="1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OpenAI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GPT-3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175B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2800"/>
                        </a:lnSpc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355</a:t>
                      </a:r>
                      <a:r>
                        <a:rPr lang="zh-CN" sz="2000" b="0" i="0" dirty="0">
                          <a:effectLst/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年</a:t>
                      </a:r>
                      <a:endParaRPr lang="zh-CN" sz="2400" b="0" i="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4591" marR="74591" marT="52214" marB="52214">
                    <a:lnL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123313"/>
                  </a:ext>
                </a:extLst>
              </a:tr>
            </a:tbl>
          </a:graphicData>
        </a:graphic>
      </p:graphicFrame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A7A2144-C8DD-FF47-A3EA-CDF1652FD1B2}"/>
              </a:ext>
            </a:extLst>
          </p:cNvPr>
          <p:cNvSpPr txBox="1">
            <a:spLocks/>
          </p:cNvSpPr>
          <p:nvPr/>
        </p:nvSpPr>
        <p:spPr>
          <a:xfrm>
            <a:off x="0" y="1021800"/>
            <a:ext cx="12192000" cy="792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zh-CN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预训练模型规模以</a:t>
            </a:r>
            <a:r>
              <a:rPr lang="zh-CN" altLang="zh-CN" sz="2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每年约</a:t>
            </a:r>
            <a:r>
              <a:rPr lang="en-US" altLang="zh-CN" sz="2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zh-CN" sz="2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倍</a:t>
            </a:r>
            <a:r>
              <a:rPr lang="zh-CN" altLang="zh-CN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的速度增长</a:t>
            </a:r>
            <a:r>
              <a:rPr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，模型的通用智能水平显著增强</a:t>
            </a:r>
            <a:r>
              <a:rPr lang="zh-CN" altLang="zh-CN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2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9">
            <a:extLst>
              <a:ext uri="{FF2B5EF4-FFF2-40B4-BE49-F238E27FC236}">
                <a16:creationId xmlns:a16="http://schemas.microsoft.com/office/drawing/2014/main" id="{269BC065-9DA3-0646-8D7D-EA185E488F7D}"/>
              </a:ext>
            </a:extLst>
          </p:cNvPr>
          <p:cNvSpPr/>
          <p:nvPr/>
        </p:nvSpPr>
        <p:spPr>
          <a:xfrm>
            <a:off x="1089684" y="6125710"/>
            <a:ext cx="10012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注：</a:t>
            </a:r>
            <a:r>
              <a:rPr lang="en-US" altLang="zh-CN" dirty="0"/>
              <a:t>M-</a:t>
            </a:r>
            <a:r>
              <a:rPr lang="zh-CN" altLang="en-US" dirty="0"/>
              <a:t>百万，</a:t>
            </a:r>
            <a:r>
              <a:rPr lang="en-US" altLang="zh-CN" dirty="0"/>
              <a:t>B-</a:t>
            </a:r>
            <a:r>
              <a:rPr lang="zh-CN" altLang="en-US" dirty="0"/>
              <a:t>十亿，最后一列计算时间为使用单块 </a:t>
            </a:r>
            <a:r>
              <a:rPr lang="en-US" altLang="zh-CN" dirty="0"/>
              <a:t>NVIDIA V100 GPU</a:t>
            </a:r>
            <a:r>
              <a:rPr lang="zh-CN" altLang="en-US" dirty="0"/>
              <a:t>训练的估计时间 </a:t>
            </a:r>
          </a:p>
        </p:txBody>
      </p:sp>
    </p:spTree>
    <p:extLst>
      <p:ext uri="{BB962C8B-B14F-4D97-AF65-F5344CB8AC3E}">
        <p14:creationId xmlns:p14="http://schemas.microsoft.com/office/powerpoint/2010/main" val="26870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93A0-EEFA-334E-B493-9FFED8BC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的阿喀琉斯之踵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 descr="Rowland Manthorpe on Twitter: &quot;Good piece giving a Turing Test to GPT-3.  Unlike most AI systems it has what we might call common sense, so to trick  it you have to pose">
            <a:extLst>
              <a:ext uri="{FF2B5EF4-FFF2-40B4-BE49-F238E27FC236}">
                <a16:creationId xmlns:a16="http://schemas.microsoft.com/office/drawing/2014/main" id="{A34A3E5C-DBCB-8C49-9917-4A78371DD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9691" y="1563638"/>
            <a:ext cx="5951396" cy="488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PT-3? Everything your business needs to know about OpenAI's  breakthrough AI language program | ZDNet">
            <a:extLst>
              <a:ext uri="{FF2B5EF4-FFF2-40B4-BE49-F238E27FC236}">
                <a16:creationId xmlns:a16="http://schemas.microsoft.com/office/drawing/2014/main" id="{74DE0DF9-41B1-824F-8EA6-9533C7555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1590" y="981075"/>
            <a:ext cx="4252282" cy="586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A550214-2AE6-5946-93DF-DC061DE4512C}"/>
              </a:ext>
            </a:extLst>
          </p:cNvPr>
          <p:cNvSpPr/>
          <p:nvPr/>
        </p:nvSpPr>
        <p:spPr>
          <a:xfrm>
            <a:off x="5145461" y="3429000"/>
            <a:ext cx="720080" cy="864096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82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知识图谱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谷歌知识图谱</a:t>
            </a:r>
            <a:endParaRPr lang="en-US" altLang="zh-CN" sz="2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“让搜索更智能”，与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2012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日加入谷歌搜索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最早的谷歌知识图谱源自</a:t>
            </a:r>
            <a:r>
              <a:rPr lang="en-US" altLang="zh-CN" sz="22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CIA World </a:t>
            </a:r>
            <a:r>
              <a:rPr lang="en-US" altLang="zh-CN" sz="2200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Factbook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2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Freebase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2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Wikipedia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的融合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包含：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亿对象、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35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亿实例和关系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658" y="2852936"/>
            <a:ext cx="4524503" cy="1419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248" y="2852936"/>
            <a:ext cx="2819162" cy="3092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352" y="4412641"/>
            <a:ext cx="4676809" cy="2112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/>
          <p:cNvSpPr/>
          <p:nvPr/>
        </p:nvSpPr>
        <p:spPr>
          <a:xfrm>
            <a:off x="5052111" y="3490599"/>
            <a:ext cx="546061" cy="226433"/>
          </a:xfrm>
          <a:prstGeom prst="rightArrow">
            <a:avLst>
              <a:gd name="adj1" fmla="val 50000"/>
              <a:gd name="adj2" fmla="val 6941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flipH="1">
            <a:off x="5052111" y="5052635"/>
            <a:ext cx="546061" cy="226433"/>
          </a:xfrm>
          <a:prstGeom prst="rightArrow">
            <a:avLst>
              <a:gd name="adj1" fmla="val 50000"/>
              <a:gd name="adj2" fmla="val 6941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580A7-D6C5-1C4C-8B9E-62838F333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296" y="3933056"/>
            <a:ext cx="3696880" cy="18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BE88DC6-33CF-4B64-B517-FB76EEF7534B}"/>
              </a:ext>
            </a:extLst>
          </p:cNvPr>
          <p:cNvGrpSpPr/>
          <p:nvPr/>
        </p:nvGrpSpPr>
        <p:grpSpPr>
          <a:xfrm>
            <a:off x="4461091" y="1772305"/>
            <a:ext cx="7251533" cy="1834123"/>
            <a:chOff x="3643991" y="2005123"/>
            <a:chExt cx="4780437" cy="170364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DFB0E7D-9508-42F2-BC58-5B75D222AD34}"/>
                </a:ext>
              </a:extLst>
            </p:cNvPr>
            <p:cNvSpPr/>
            <p:nvPr/>
          </p:nvSpPr>
          <p:spPr>
            <a:xfrm>
              <a:off x="3676337" y="2005123"/>
              <a:ext cx="4748091" cy="170364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E1EFFF"/>
                </a:gs>
              </a:gsLst>
              <a:lin ang="5400000" scaled="1"/>
            </a:gradFill>
            <a:ln w="3175" cap="flat" cmpd="sng" algn="ctr">
              <a:solidFill>
                <a:srgbClr val="AFD5FF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4FB4905-03A9-4292-B6F0-8AFA422EA160}"/>
                </a:ext>
              </a:extLst>
            </p:cNvPr>
            <p:cNvGrpSpPr/>
            <p:nvPr/>
          </p:nvGrpSpPr>
          <p:grpSpPr>
            <a:xfrm>
              <a:off x="3643991" y="2220684"/>
              <a:ext cx="4780437" cy="1347032"/>
              <a:chOff x="3643991" y="2208704"/>
              <a:chExt cx="4780437" cy="134703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54E4FD-AEB4-4779-8FB9-1E46ADD58E07}"/>
                  </a:ext>
                </a:extLst>
              </p:cNvPr>
              <p:cNvSpPr txBox="1"/>
              <p:nvPr/>
            </p:nvSpPr>
            <p:spPr>
              <a:xfrm>
                <a:off x="3815335" y="2208704"/>
                <a:ext cx="4609093" cy="873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CYC</a:t>
                </a:r>
                <a:r>
                  <a:rPr kumimoji="1" lang="ja-JP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是最早的知识图谱之一</a:t>
                </a:r>
                <a:r>
                  <a:rPr kumimoji="1" lang="zh-CN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，</a:t>
                </a:r>
                <a:r>
                  <a:rPr kumimoji="1" lang="ja-JP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每条知识断言手工成本为</a:t>
                </a:r>
                <a:r>
                  <a:rPr kumimoji="1" lang="en-US" altLang="zh-CN" sz="2400" b="1" dirty="0">
                    <a:solidFill>
                      <a:srgbClr val="C00000">
                        <a:alpha val="0"/>
                      </a:srgb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5.71</a:t>
                </a:r>
                <a:r>
                  <a:rPr kumimoji="1" lang="ja-JP" altLang="en-US" sz="2400" b="1" dirty="0">
                    <a:solidFill>
                      <a:srgbClr val="C00000">
                        <a:alpha val="0"/>
                      </a:srgb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美元*</a:t>
                </a:r>
                <a:endParaRPr kumimoji="1" lang="en-US" altLang="ja-JP" sz="2400" b="1" dirty="0">
                  <a:solidFill>
                    <a:srgbClr val="C00000">
                      <a:alpha val="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68FDC8-B59C-4F37-BE7F-16C51F65DC66}"/>
                  </a:ext>
                </a:extLst>
              </p:cNvPr>
              <p:cNvSpPr txBox="1"/>
              <p:nvPr/>
            </p:nvSpPr>
            <p:spPr>
              <a:xfrm>
                <a:off x="3643991" y="3241266"/>
                <a:ext cx="4748092" cy="314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ts val="554"/>
                  </a:spcBef>
                </a:pPr>
                <a:r>
                  <a:rPr kumimoji="1" lang="en-US" altLang="zh-CN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— </a:t>
                </a:r>
                <a:r>
                  <a:rPr kumimoji="1" lang="en-US" altLang="ja-JP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+mn-lt"/>
                  </a:rPr>
                  <a:t>Douglas</a:t>
                </a:r>
                <a:r>
                  <a:rPr kumimoji="1" lang="zh-CN" altLang="en-US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 </a:t>
                </a:r>
                <a:r>
                  <a:rPr kumimoji="1" lang="en-US" altLang="zh-CN" sz="1600" b="1" dirty="0" err="1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Lenat</a:t>
                </a:r>
                <a:r>
                  <a:rPr kumimoji="1" lang="zh-CN" altLang="en-US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（</a:t>
                </a:r>
                <a:r>
                  <a:rPr kumimoji="1" lang="en-US" altLang="zh-CN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CYC</a:t>
                </a:r>
                <a:r>
                  <a:rPr kumimoji="1" lang="ja-JP" altLang="en-US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cs typeface="Arial" panose="020B0604020202020204" pitchFamily="34" charset="0"/>
                    <a:sym typeface="+mn-lt"/>
                  </a:rPr>
                  <a:t>创始人</a:t>
                </a:r>
                <a:r>
                  <a:rPr kumimoji="1" lang="zh-CN" altLang="en-US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）</a:t>
                </a:r>
                <a:endParaRPr kumimoji="1" lang="en-US" altLang="zh-CN" sz="1600" b="1" dirty="0">
                  <a:gradFill flip="none" rotWithShape="1">
                    <a:gsLst>
                      <a:gs pos="0">
                        <a:srgbClr val="2D9BFF"/>
                      </a:gs>
                      <a:gs pos="54000">
                        <a:srgbClr val="0073DC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5EC82C-DA35-48BE-8ECF-0FBB725DA003}"/>
              </a:ext>
            </a:extLst>
          </p:cNvPr>
          <p:cNvGrpSpPr/>
          <p:nvPr/>
        </p:nvGrpSpPr>
        <p:grpSpPr>
          <a:xfrm>
            <a:off x="4511824" y="3683109"/>
            <a:ext cx="7200800" cy="1834123"/>
            <a:chOff x="3676337" y="3829488"/>
            <a:chExt cx="4748092" cy="170364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C3C1B1-C2E3-4D57-B5EA-0E3E7C33D6CA}"/>
                </a:ext>
              </a:extLst>
            </p:cNvPr>
            <p:cNvSpPr/>
            <p:nvPr/>
          </p:nvSpPr>
          <p:spPr>
            <a:xfrm>
              <a:off x="3676337" y="3829488"/>
              <a:ext cx="4748092" cy="170364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E1EFFF"/>
                </a:gs>
              </a:gsLst>
              <a:lin ang="5400000" scaled="1"/>
            </a:gradFill>
            <a:ln w="3175" cap="flat" cmpd="sng" algn="ctr">
              <a:solidFill>
                <a:srgbClr val="AFD5FF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6F0B044-027E-4F18-A2AF-1A74B5AEBFE9}"/>
                </a:ext>
              </a:extLst>
            </p:cNvPr>
            <p:cNvGrpSpPr/>
            <p:nvPr/>
          </p:nvGrpSpPr>
          <p:grpSpPr>
            <a:xfrm>
              <a:off x="3751799" y="3923679"/>
              <a:ext cx="4597164" cy="1592939"/>
              <a:chOff x="3751799" y="3680673"/>
              <a:chExt cx="4597164" cy="1592939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266DAC-32DD-4F9E-9BAB-60CE1E74112D}"/>
                  </a:ext>
                </a:extLst>
              </p:cNvPr>
              <p:cNvSpPr txBox="1"/>
              <p:nvPr/>
            </p:nvSpPr>
            <p:spPr>
              <a:xfrm>
                <a:off x="3751799" y="3680673"/>
                <a:ext cx="4597163" cy="847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kumimoji="1"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NELL</a:t>
                </a:r>
                <a:r>
                  <a:rPr kumimoji="1" lang="zh-CN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利用机器学习</a:t>
                </a:r>
                <a:r>
                  <a:rPr kumimoji="1" lang="ja-JP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实现</a:t>
                </a:r>
                <a:r>
                  <a:rPr kumimoji="1" lang="zh-CN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知识</a:t>
                </a:r>
                <a:r>
                  <a:rPr kumimoji="1" lang="ja-JP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图谱自动构建</a:t>
                </a:r>
                <a:r>
                  <a:rPr kumimoji="1" lang="zh-CN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，但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58CD733-BAE2-4DF1-86C2-CAE1BA07E9F0}"/>
                  </a:ext>
                </a:extLst>
              </p:cNvPr>
              <p:cNvSpPr txBox="1"/>
              <p:nvPr/>
            </p:nvSpPr>
            <p:spPr>
              <a:xfrm>
                <a:off x="3751800" y="4730437"/>
                <a:ext cx="4597163" cy="543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ts val="554"/>
                  </a:spcBef>
                </a:pPr>
                <a:r>
                  <a:rPr kumimoji="1" lang="en-US" altLang="zh-CN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— Tom M. Mitchell </a:t>
                </a:r>
                <a:r>
                  <a:rPr kumimoji="1" lang="zh-CN" altLang="en-US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（</a:t>
                </a:r>
                <a:r>
                  <a:rPr kumimoji="1" lang="en-US" altLang="zh-CN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CMU</a:t>
                </a:r>
                <a:r>
                  <a:rPr kumimoji="1" lang="zh-CN" altLang="en-US" sz="1600" b="1" dirty="0">
                    <a:gradFill flip="none" rotWithShape="1">
                      <a:gsLst>
                        <a:gs pos="0">
                          <a:srgbClr val="2D9BFF"/>
                        </a:gs>
                        <a:gs pos="54000">
                          <a:srgbClr val="0073DC"/>
                        </a:gs>
                      </a:gsLst>
                      <a:lin ang="27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教授，美工程院院士）</a:t>
                </a:r>
                <a:endParaRPr kumimoji="1" lang="en-US" altLang="zh-CN" sz="1600" b="1" dirty="0">
                  <a:gradFill flip="none" rotWithShape="1">
                    <a:gsLst>
                      <a:gs pos="0">
                        <a:srgbClr val="2D9BFF"/>
                      </a:gs>
                      <a:gs pos="54000">
                        <a:srgbClr val="0073DC"/>
                      </a:gs>
                    </a:gsLst>
                    <a:lin ang="27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1A84E1F-242B-4962-A0F3-36EF11853FBC}"/>
              </a:ext>
            </a:extLst>
          </p:cNvPr>
          <p:cNvSpPr/>
          <p:nvPr/>
        </p:nvSpPr>
        <p:spPr>
          <a:xfrm>
            <a:off x="983432" y="1052736"/>
            <a:ext cx="9318809" cy="59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solidFill>
                  <a:srgbClr val="0073D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自我悖论：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手工构建</a:t>
            </a:r>
            <a:r>
              <a:rPr lang="zh-CN" alt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成本高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和自动构建</a:t>
            </a:r>
            <a:r>
              <a:rPr lang="zh-CN" alt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精度低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86B8601-1ADD-4ED3-94C7-F946E7DAFEAC}"/>
              </a:ext>
            </a:extLst>
          </p:cNvPr>
          <p:cNvGrpSpPr/>
          <p:nvPr/>
        </p:nvGrpSpPr>
        <p:grpSpPr>
          <a:xfrm>
            <a:off x="983432" y="5786100"/>
            <a:ext cx="10729191" cy="523220"/>
            <a:chOff x="468313" y="5852762"/>
            <a:chExt cx="8207376" cy="52322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98870B6-C073-4F67-99D7-8280895F450C}"/>
                </a:ext>
              </a:extLst>
            </p:cNvPr>
            <p:cNvSpPr/>
            <p:nvPr/>
          </p:nvSpPr>
          <p:spPr>
            <a:xfrm>
              <a:off x="468313" y="5852978"/>
              <a:ext cx="8207376" cy="522789"/>
            </a:xfrm>
            <a:prstGeom prst="rect">
              <a:avLst/>
            </a:prstGeom>
            <a:gradFill flip="none" rotWithShape="1">
              <a:gsLst>
                <a:gs pos="0">
                  <a:srgbClr val="0073DC"/>
                </a:gs>
                <a:gs pos="100000">
                  <a:srgbClr val="0246AC"/>
                </a:gs>
              </a:gsLst>
              <a:lin ang="54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 defTabSz="457200"/>
              <a:endParaRPr lang="zh-CN" altLang="en-US" sz="2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E948ED-5B7D-4F0A-92BE-3825489EF7F4}"/>
                </a:ext>
              </a:extLst>
            </p:cNvPr>
            <p:cNvSpPr/>
            <p:nvPr/>
          </p:nvSpPr>
          <p:spPr>
            <a:xfrm>
              <a:off x="1786623" y="5852762"/>
              <a:ext cx="55707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FFFFF"/>
                  </a:solidFill>
                  <a:effectLst>
                    <a:outerShdw blurRad="12700" dist="127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目前这两个项目都处于半停滞状态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F4A73D2-2327-4D30-ACCB-A46965343C93}"/>
              </a:ext>
            </a:extLst>
          </p:cNvPr>
          <p:cNvSpPr txBox="1"/>
          <p:nvPr/>
        </p:nvSpPr>
        <p:spPr>
          <a:xfrm>
            <a:off x="5450148" y="2492114"/>
            <a:ext cx="1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5.7</a:t>
            </a:r>
            <a:r>
              <a:rPr kumimoji="1" lang="ja-JP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美元*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324361-69CF-4BCF-9744-A14E4DBB3555}"/>
              </a:ext>
            </a:extLst>
          </p:cNvPr>
          <p:cNvSpPr/>
          <p:nvPr/>
        </p:nvSpPr>
        <p:spPr>
          <a:xfrm>
            <a:off x="4684057" y="4269061"/>
            <a:ext cx="2433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错误率增加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10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倍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0A5B4C-535E-48D4-B7C4-2D20ED65E111}"/>
              </a:ext>
            </a:extLst>
          </p:cNvPr>
          <p:cNvSpPr txBox="1"/>
          <p:nvPr/>
        </p:nvSpPr>
        <p:spPr>
          <a:xfrm>
            <a:off x="263352" y="6499553"/>
            <a:ext cx="7998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* </a:t>
            </a:r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CYC</a:t>
            </a:r>
            <a:r>
              <a:rPr lang="ja-JP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有</a:t>
            </a: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2100</a:t>
            </a:r>
            <a:r>
              <a:rPr lang="ja-JP" altLang="en-US" sz="1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万条</a:t>
            </a:r>
            <a:r>
              <a:rPr lang="ja-JP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知识断言</a:t>
            </a: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；</a:t>
            </a:r>
            <a:r>
              <a:rPr lang="ja-JP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而更大的知识图谱</a:t>
            </a:r>
            <a:r>
              <a:rPr lang="en-US" altLang="ja-JP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Freebase</a:t>
            </a:r>
            <a:r>
              <a:rPr lang="ja-JP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包含</a:t>
            </a:r>
            <a:r>
              <a:rPr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30</a:t>
            </a:r>
            <a:r>
              <a:rPr lang="ja-JP" altLang="en-US" sz="1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亿条</a:t>
            </a:r>
            <a:endParaRPr lang="en-US" altLang="x-none" sz="12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DD299C5-C993-46F0-B4AA-97224193E21D}"/>
              </a:ext>
            </a:extLst>
          </p:cNvPr>
          <p:cNvGrpSpPr/>
          <p:nvPr/>
        </p:nvGrpSpPr>
        <p:grpSpPr>
          <a:xfrm>
            <a:off x="983432" y="1772304"/>
            <a:ext cx="3462420" cy="3744927"/>
            <a:chOff x="463728" y="1615778"/>
            <a:chExt cx="3462420" cy="374492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135DF52-6852-4CDD-B5E3-23EBC923BE87}"/>
                </a:ext>
              </a:extLst>
            </p:cNvPr>
            <p:cNvSpPr/>
            <p:nvPr/>
          </p:nvSpPr>
          <p:spPr>
            <a:xfrm>
              <a:off x="463728" y="1893634"/>
              <a:ext cx="3189220" cy="31892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梯形 19">
              <a:extLst>
                <a:ext uri="{FF2B5EF4-FFF2-40B4-BE49-F238E27FC236}">
                  <a16:creationId xmlns:a16="http://schemas.microsoft.com/office/drawing/2014/main" id="{91A7C804-FCE3-490E-A288-E5D02D7622D5}"/>
                </a:ext>
              </a:extLst>
            </p:cNvPr>
            <p:cNvSpPr/>
            <p:nvPr/>
          </p:nvSpPr>
          <p:spPr>
            <a:xfrm rot="16200000">
              <a:off x="1924704" y="3359262"/>
              <a:ext cx="3744927" cy="257960"/>
            </a:xfrm>
            <a:prstGeom prst="trapezoid">
              <a:avLst>
                <a:gd name="adj" fmla="val 98848"/>
              </a:avLst>
            </a:prstGeom>
            <a:gradFill>
              <a:gsLst>
                <a:gs pos="3000">
                  <a:srgbClr val="34C6C3">
                    <a:alpha val="18000"/>
                  </a:srgbClr>
                </a:gs>
                <a:gs pos="100000">
                  <a:srgbClr val="2D9BFF">
                    <a:alpha val="18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FDBF1C5-8931-45F8-9878-F1E390576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834" y="2591127"/>
              <a:ext cx="3057008" cy="1794232"/>
            </a:xfrm>
            <a:prstGeom prst="rect">
              <a:avLst/>
            </a:prstGeom>
          </p:spPr>
        </p:pic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6B0BD408-EA47-C94C-A089-57AB7757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知识图谱的先天缺陷</a:t>
            </a:r>
          </a:p>
        </p:txBody>
      </p:sp>
    </p:spTree>
    <p:extLst>
      <p:ext uri="{BB962C8B-B14F-4D97-AF65-F5344CB8AC3E}">
        <p14:creationId xmlns:p14="http://schemas.microsoft.com/office/powerpoint/2010/main" val="26430751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29472</TotalTime>
  <Words>2501</Words>
  <Application>Microsoft Office PowerPoint</Application>
  <PresentationFormat>宽屏</PresentationFormat>
  <Paragraphs>392</Paragraphs>
  <Slides>24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FZFangSong-Z02S</vt:lpstr>
      <vt:lpstr>Hiragino Sans GB W6</vt:lpstr>
      <vt:lpstr>Source Han Sans CN</vt:lpstr>
      <vt:lpstr>SimHei</vt:lpstr>
      <vt:lpstr>Microsoft YaHei</vt:lpstr>
      <vt:lpstr>Microsoft YaHei</vt:lpstr>
      <vt:lpstr>Arial</vt:lpstr>
      <vt:lpstr>Arial Narrow</vt:lpstr>
      <vt:lpstr>Calibri</vt:lpstr>
      <vt:lpstr>Tahoma</vt:lpstr>
      <vt:lpstr>Times New Roman</vt:lpstr>
      <vt:lpstr>Default Design</vt:lpstr>
      <vt:lpstr> 认知图谱 —人工智能的下一个瑰宝</vt:lpstr>
      <vt:lpstr>人工智能的发展</vt:lpstr>
      <vt:lpstr>回顾机器学习</vt:lpstr>
      <vt:lpstr>机器思考 vs. 人类思考</vt:lpstr>
      <vt:lpstr>迈向通用人工智能</vt:lpstr>
      <vt:lpstr>大规模预训练模型的发展</vt:lpstr>
      <vt:lpstr>GPT-3的阿喀琉斯之踵</vt:lpstr>
      <vt:lpstr>知识图谱</vt:lpstr>
      <vt:lpstr>知识图谱的先天缺陷</vt:lpstr>
      <vt:lpstr>从计算模型看认知AI</vt:lpstr>
      <vt:lpstr>超越GPT-3的预训练</vt:lpstr>
      <vt:lpstr>让机器有“创造”能力</vt:lpstr>
      <vt:lpstr>让机器有“创造”能力</vt:lpstr>
      <vt:lpstr>我们离AGI还差什么：更高级的认知能力</vt:lpstr>
      <vt:lpstr>认知AI的“九准则”</vt:lpstr>
      <vt:lpstr>认知图谱(Cognitive Graph)</vt:lpstr>
      <vt:lpstr>从脑认知看机器学习</vt:lpstr>
      <vt:lpstr>脑科学与认知智能</vt:lpstr>
      <vt:lpstr>记忆：工作记忆理论</vt:lpstr>
      <vt:lpstr>认知图谱1</vt:lpstr>
      <vt:lpstr>认知图谱：面向认知的AI架构</vt:lpstr>
      <vt:lpstr>认知图谱智能服务平台</vt:lpstr>
      <vt:lpstr>Related Publications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GCNs: Neighborhood Aggregation and Network Sampling</dc:title>
  <dc:creator>Microsoft Office 用户</dc:creator>
  <cp:lastModifiedBy>ZhenwenZhang</cp:lastModifiedBy>
  <cp:revision>790</cp:revision>
  <cp:lastPrinted>2020-12-15T17:34:03Z</cp:lastPrinted>
  <dcterms:created xsi:type="dcterms:W3CDTF">2019-03-09T02:35:56Z</dcterms:created>
  <dcterms:modified xsi:type="dcterms:W3CDTF">2020-12-23T12:51:14Z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yuxdong@microsoft.com</vt:lpwstr>
  </property>
  <property fmtid="{D5CDD505-2E9C-101B-9397-08002B2CF9AE}" pid="5" name="MSIP_Label_f42aa342-8706-4288-bd11-ebb85995028c_SetDate">
    <vt:lpwstr>2019-07-19T03:32:53.0678133Z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2ac1fe39-aa26-4568-9708-5164b8dc94e2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